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20"/>
  </p:notesMasterIdLst>
  <p:sldIdLst>
    <p:sldId id="5865" r:id="rId6"/>
    <p:sldId id="256" r:id="rId7"/>
    <p:sldId id="283" r:id="rId8"/>
    <p:sldId id="266" r:id="rId9"/>
    <p:sldId id="5830" r:id="rId10"/>
    <p:sldId id="269" r:id="rId11"/>
    <p:sldId id="270" r:id="rId12"/>
    <p:sldId id="271" r:id="rId13"/>
    <p:sldId id="272" r:id="rId14"/>
    <p:sldId id="273" r:id="rId15"/>
    <p:sldId id="5831" r:id="rId16"/>
    <p:sldId id="285" r:id="rId17"/>
    <p:sldId id="619" r:id="rId18"/>
    <p:sldId id="5832"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uth Sparks" initials="RS" lastIdx="1" clrIdx="0">
    <p:extLst>
      <p:ext uri="{19B8F6BF-5375-455C-9EA6-DF929625EA0E}">
        <p15:presenceInfo xmlns:p15="http://schemas.microsoft.com/office/powerpoint/2012/main" userId="S-1-5-21-8915387-498947423-561332275-9302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CA6"/>
    <a:srgbClr val="00724B"/>
    <a:srgbClr val="333F50"/>
    <a:srgbClr val="C55A11"/>
    <a:srgbClr val="548235"/>
    <a:srgbClr val="A9D18E"/>
    <a:srgbClr val="FFFFFF"/>
    <a:srgbClr val="E2F0D9"/>
    <a:srgbClr val="C5E0B4"/>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068465D-F566-4A48-91F1-0D27615DED23}" v="28" dt="2026-03-18T18:07:29.28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6005" autoAdjust="0"/>
  </p:normalViewPr>
  <p:slideViewPr>
    <p:cSldViewPr snapToGrid="0">
      <p:cViewPr varScale="1">
        <p:scale>
          <a:sx n="51" d="100"/>
          <a:sy n="51" d="100"/>
        </p:scale>
        <p:origin x="1232" y="2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uth Sparks" userId="449f8291-d1b6-434c-bfde-c6c99b847107" providerId="ADAL" clId="{FA3DB327-77CC-47F1-B904-88A27E6DCF62}"/>
    <pc:docChg chg="undo custSel addSld delSld modSld">
      <pc:chgData name="Ruth Sparks" userId="449f8291-d1b6-434c-bfde-c6c99b847107" providerId="ADAL" clId="{FA3DB327-77CC-47F1-B904-88A27E6DCF62}" dt="2026-03-18T18:07:29.283" v="1036" actId="571"/>
      <pc:docMkLst>
        <pc:docMk/>
      </pc:docMkLst>
      <pc:sldChg chg="addSp delSp modSp mod">
        <pc:chgData name="Ruth Sparks" userId="449f8291-d1b6-434c-bfde-c6c99b847107" providerId="ADAL" clId="{FA3DB327-77CC-47F1-B904-88A27E6DCF62}" dt="2026-03-18T18:07:29.283" v="1036" actId="571"/>
        <pc:sldMkLst>
          <pc:docMk/>
          <pc:sldMk cId="0" sldId="256"/>
        </pc:sldMkLst>
        <pc:spChg chg="add mod">
          <ac:chgData name="Ruth Sparks" userId="449f8291-d1b6-434c-bfde-c6c99b847107" providerId="ADAL" clId="{FA3DB327-77CC-47F1-B904-88A27E6DCF62}" dt="2026-03-18T18:07:29.283" v="1036" actId="571"/>
          <ac:spMkLst>
            <pc:docMk/>
            <pc:sldMk cId="0" sldId="256"/>
            <ac:spMk id="6" creationId="{A52B9B3C-26E3-C54A-C732-2B3956CC6B63}"/>
          </ac:spMkLst>
        </pc:spChg>
        <pc:spChg chg="mod topLvl">
          <ac:chgData name="Ruth Sparks" userId="449f8291-d1b6-434c-bfde-c6c99b847107" providerId="ADAL" clId="{FA3DB327-77CC-47F1-B904-88A27E6DCF62}" dt="2026-03-18T16:29:34.690" v="980" actId="1076"/>
          <ac:spMkLst>
            <pc:docMk/>
            <pc:sldMk cId="0" sldId="256"/>
            <ac:spMk id="7" creationId="{00000000-0000-0000-0000-000000000000}"/>
          </ac:spMkLst>
        </pc:spChg>
        <pc:spChg chg="del mod topLvl">
          <ac:chgData name="Ruth Sparks" userId="449f8291-d1b6-434c-bfde-c6c99b847107" providerId="ADAL" clId="{FA3DB327-77CC-47F1-B904-88A27E6DCF62}" dt="2026-03-18T16:29:28.634" v="979" actId="21"/>
          <ac:spMkLst>
            <pc:docMk/>
            <pc:sldMk cId="0" sldId="256"/>
            <ac:spMk id="8" creationId="{00000000-0000-0000-0000-000000000000}"/>
          </ac:spMkLst>
        </pc:spChg>
        <pc:spChg chg="mod">
          <ac:chgData name="Ruth Sparks" userId="449f8291-d1b6-434c-bfde-c6c99b847107" providerId="ADAL" clId="{FA3DB327-77CC-47F1-B904-88A27E6DCF62}" dt="2026-03-18T16:28:01.985" v="963" actId="207"/>
          <ac:spMkLst>
            <pc:docMk/>
            <pc:sldMk cId="0" sldId="256"/>
            <ac:spMk id="10" creationId="{00000000-0000-0000-0000-000000000000}"/>
          </ac:spMkLst>
        </pc:spChg>
        <pc:spChg chg="mod">
          <ac:chgData name="Ruth Sparks" userId="449f8291-d1b6-434c-bfde-c6c99b847107" providerId="ADAL" clId="{FA3DB327-77CC-47F1-B904-88A27E6DCF62}" dt="2026-03-18T16:28:01.985" v="963" actId="207"/>
          <ac:spMkLst>
            <pc:docMk/>
            <pc:sldMk cId="0" sldId="256"/>
            <ac:spMk id="11" creationId="{00000000-0000-0000-0000-000000000000}"/>
          </ac:spMkLst>
        </pc:spChg>
        <pc:spChg chg="mod topLvl">
          <ac:chgData name="Ruth Sparks" userId="449f8291-d1b6-434c-bfde-c6c99b847107" providerId="ADAL" clId="{FA3DB327-77CC-47F1-B904-88A27E6DCF62}" dt="2026-03-18T16:30:30.012" v="988" actId="21"/>
          <ac:spMkLst>
            <pc:docMk/>
            <pc:sldMk cId="0" sldId="256"/>
            <ac:spMk id="13" creationId="{00000000-0000-0000-0000-000000000000}"/>
          </ac:spMkLst>
        </pc:spChg>
        <pc:spChg chg="del mod topLvl">
          <ac:chgData name="Ruth Sparks" userId="449f8291-d1b6-434c-bfde-c6c99b847107" providerId="ADAL" clId="{FA3DB327-77CC-47F1-B904-88A27E6DCF62}" dt="2026-03-18T16:30:30.012" v="988" actId="21"/>
          <ac:spMkLst>
            <pc:docMk/>
            <pc:sldMk cId="0" sldId="256"/>
            <ac:spMk id="14" creationId="{00000000-0000-0000-0000-000000000000}"/>
          </ac:spMkLst>
        </pc:spChg>
        <pc:spChg chg="add mod">
          <ac:chgData name="Ruth Sparks" userId="449f8291-d1b6-434c-bfde-c6c99b847107" providerId="ADAL" clId="{FA3DB327-77CC-47F1-B904-88A27E6DCF62}" dt="2026-03-18T16:31:59.641" v="1019" actId="1076"/>
          <ac:spMkLst>
            <pc:docMk/>
            <pc:sldMk cId="0" sldId="256"/>
            <ac:spMk id="18" creationId="{53BB628E-0F87-BF64-A585-85BA50B7B93C}"/>
          </ac:spMkLst>
        </pc:spChg>
        <pc:spChg chg="mod">
          <ac:chgData name="Ruth Sparks" userId="449f8291-d1b6-434c-bfde-c6c99b847107" providerId="ADAL" clId="{FA3DB327-77CC-47F1-B904-88A27E6DCF62}" dt="2026-03-18T16:28:50.874" v="975" actId="207"/>
          <ac:spMkLst>
            <pc:docMk/>
            <pc:sldMk cId="0" sldId="256"/>
            <ac:spMk id="23" creationId="{00000000-0000-0000-0000-000000000000}"/>
          </ac:spMkLst>
        </pc:spChg>
        <pc:spChg chg="mod">
          <ac:chgData name="Ruth Sparks" userId="449f8291-d1b6-434c-bfde-c6c99b847107" providerId="ADAL" clId="{FA3DB327-77CC-47F1-B904-88A27E6DCF62}" dt="2026-03-18T16:28:50.874" v="975" actId="207"/>
          <ac:spMkLst>
            <pc:docMk/>
            <pc:sldMk cId="0" sldId="256"/>
            <ac:spMk id="24" creationId="{00000000-0000-0000-0000-000000000000}"/>
          </ac:spMkLst>
        </pc:spChg>
        <pc:spChg chg="mod">
          <ac:chgData name="Ruth Sparks" userId="449f8291-d1b6-434c-bfde-c6c99b847107" providerId="ADAL" clId="{FA3DB327-77CC-47F1-B904-88A27E6DCF62}" dt="2026-03-18T16:29:18.839" v="976" actId="207"/>
          <ac:spMkLst>
            <pc:docMk/>
            <pc:sldMk cId="0" sldId="256"/>
            <ac:spMk id="29" creationId="{00000000-0000-0000-0000-000000000000}"/>
          </ac:spMkLst>
        </pc:spChg>
        <pc:spChg chg="mod">
          <ac:chgData name="Ruth Sparks" userId="449f8291-d1b6-434c-bfde-c6c99b847107" providerId="ADAL" clId="{FA3DB327-77CC-47F1-B904-88A27E6DCF62}" dt="2026-03-18T16:29:18.839" v="976" actId="207"/>
          <ac:spMkLst>
            <pc:docMk/>
            <pc:sldMk cId="0" sldId="256"/>
            <ac:spMk id="30" creationId="{00000000-0000-0000-0000-000000000000}"/>
          </ac:spMkLst>
        </pc:spChg>
        <pc:spChg chg="mod">
          <ac:chgData name="Ruth Sparks" userId="449f8291-d1b6-434c-bfde-c6c99b847107" providerId="ADAL" clId="{FA3DB327-77CC-47F1-B904-88A27E6DCF62}" dt="2026-03-18T16:30:25.040" v="987" actId="207"/>
          <ac:spMkLst>
            <pc:docMk/>
            <pc:sldMk cId="0" sldId="256"/>
            <ac:spMk id="32" creationId="{00000000-0000-0000-0000-000000000000}"/>
          </ac:spMkLst>
        </pc:spChg>
        <pc:spChg chg="mod">
          <ac:chgData name="Ruth Sparks" userId="449f8291-d1b6-434c-bfde-c6c99b847107" providerId="ADAL" clId="{FA3DB327-77CC-47F1-B904-88A27E6DCF62}" dt="2026-03-18T16:30:25.040" v="987" actId="207"/>
          <ac:spMkLst>
            <pc:docMk/>
            <pc:sldMk cId="0" sldId="256"/>
            <ac:spMk id="33" creationId="{00000000-0000-0000-0000-000000000000}"/>
          </ac:spMkLst>
        </pc:spChg>
        <pc:spChg chg="mod">
          <ac:chgData name="Ruth Sparks" userId="449f8291-d1b6-434c-bfde-c6c99b847107" providerId="ADAL" clId="{FA3DB327-77CC-47F1-B904-88A27E6DCF62}" dt="2026-03-18T16:32:03.855" v="1020" actId="1076"/>
          <ac:spMkLst>
            <pc:docMk/>
            <pc:sldMk cId="0" sldId="256"/>
            <ac:spMk id="51" creationId="{191BA6C3-3932-4B19-A070-95D0A2E99CB1}"/>
          </ac:spMkLst>
        </pc:spChg>
        <pc:grpChg chg="del mod">
          <ac:chgData name="Ruth Sparks" userId="449f8291-d1b6-434c-bfde-c6c99b847107" providerId="ADAL" clId="{FA3DB327-77CC-47F1-B904-88A27E6DCF62}" dt="2026-03-18T16:29:28.634" v="979" actId="21"/>
          <ac:grpSpMkLst>
            <pc:docMk/>
            <pc:sldMk cId="0" sldId="256"/>
            <ac:grpSpMk id="6" creationId="{00000000-0000-0000-0000-000000000000}"/>
          </ac:grpSpMkLst>
        </pc:grpChg>
        <pc:grpChg chg="mod">
          <ac:chgData name="Ruth Sparks" userId="449f8291-d1b6-434c-bfde-c6c99b847107" providerId="ADAL" clId="{FA3DB327-77CC-47F1-B904-88A27E6DCF62}" dt="2026-03-18T16:28:01.985" v="963" actId="207"/>
          <ac:grpSpMkLst>
            <pc:docMk/>
            <pc:sldMk cId="0" sldId="256"/>
            <ac:grpSpMk id="9" creationId="{00000000-0000-0000-0000-000000000000}"/>
          </ac:grpSpMkLst>
        </pc:grpChg>
        <pc:grpChg chg="del mod">
          <ac:chgData name="Ruth Sparks" userId="449f8291-d1b6-434c-bfde-c6c99b847107" providerId="ADAL" clId="{FA3DB327-77CC-47F1-B904-88A27E6DCF62}" dt="2026-03-18T16:30:30.012" v="988" actId="21"/>
          <ac:grpSpMkLst>
            <pc:docMk/>
            <pc:sldMk cId="0" sldId="256"/>
            <ac:grpSpMk id="12" creationId="{00000000-0000-0000-0000-000000000000}"/>
          </ac:grpSpMkLst>
        </pc:grpChg>
        <pc:grpChg chg="mod">
          <ac:chgData name="Ruth Sparks" userId="449f8291-d1b6-434c-bfde-c6c99b847107" providerId="ADAL" clId="{FA3DB327-77CC-47F1-B904-88A27E6DCF62}" dt="2026-03-18T16:30:33.927" v="989" actId="1076"/>
          <ac:grpSpMkLst>
            <pc:docMk/>
            <pc:sldMk cId="0" sldId="256"/>
            <ac:grpSpMk id="15" creationId="{00000000-0000-0000-0000-000000000000}"/>
          </ac:grpSpMkLst>
        </pc:grpChg>
        <pc:grpChg chg="mod">
          <ac:chgData name="Ruth Sparks" userId="449f8291-d1b6-434c-bfde-c6c99b847107" providerId="ADAL" clId="{FA3DB327-77CC-47F1-B904-88A27E6DCF62}" dt="2026-03-18T16:28:50.874" v="975" actId="207"/>
          <ac:grpSpMkLst>
            <pc:docMk/>
            <pc:sldMk cId="0" sldId="256"/>
            <ac:grpSpMk id="22" creationId="{00000000-0000-0000-0000-000000000000}"/>
          </ac:grpSpMkLst>
        </pc:grpChg>
        <pc:grpChg chg="mod">
          <ac:chgData name="Ruth Sparks" userId="449f8291-d1b6-434c-bfde-c6c99b847107" providerId="ADAL" clId="{FA3DB327-77CC-47F1-B904-88A27E6DCF62}" dt="2026-03-18T16:29:18.839" v="976" actId="207"/>
          <ac:grpSpMkLst>
            <pc:docMk/>
            <pc:sldMk cId="0" sldId="256"/>
            <ac:grpSpMk id="28" creationId="{00000000-0000-0000-0000-000000000000}"/>
          </ac:grpSpMkLst>
        </pc:grpChg>
        <pc:grpChg chg="mod">
          <ac:chgData name="Ruth Sparks" userId="449f8291-d1b6-434c-bfde-c6c99b847107" providerId="ADAL" clId="{FA3DB327-77CC-47F1-B904-88A27E6DCF62}" dt="2026-03-18T16:30:25.040" v="987" actId="207"/>
          <ac:grpSpMkLst>
            <pc:docMk/>
            <pc:sldMk cId="0" sldId="256"/>
            <ac:grpSpMk id="31" creationId="{00000000-0000-0000-0000-000000000000}"/>
          </ac:grpSpMkLst>
        </pc:grpChg>
      </pc:sldChg>
      <pc:sldChg chg="addSp delSp modSp mod">
        <pc:chgData name="Ruth Sparks" userId="449f8291-d1b6-434c-bfde-c6c99b847107" providerId="ADAL" clId="{FA3DB327-77CC-47F1-B904-88A27E6DCF62}" dt="2026-03-18T16:32:12.235" v="1022" actId="1076"/>
        <pc:sldMkLst>
          <pc:docMk/>
          <pc:sldMk cId="3586152736" sldId="266"/>
        </pc:sldMkLst>
        <pc:spChg chg="del mod">
          <ac:chgData name="Ruth Sparks" userId="449f8291-d1b6-434c-bfde-c6c99b847107" providerId="ADAL" clId="{FA3DB327-77CC-47F1-B904-88A27E6DCF62}" dt="2026-03-18T16:19:39.705" v="873" actId="21"/>
          <ac:spMkLst>
            <pc:docMk/>
            <pc:sldMk cId="3586152736" sldId="266"/>
            <ac:spMk id="2" creationId="{0693AFF6-AAE0-4A1F-8A4C-E7F087B5F819}"/>
          </ac:spMkLst>
        </pc:spChg>
        <pc:spChg chg="del">
          <ac:chgData name="Ruth Sparks" userId="449f8291-d1b6-434c-bfde-c6c99b847107" providerId="ADAL" clId="{FA3DB327-77CC-47F1-B904-88A27E6DCF62}" dt="2026-03-18T16:17:37.682" v="865" actId="21"/>
          <ac:spMkLst>
            <pc:docMk/>
            <pc:sldMk cId="3586152736" sldId="266"/>
            <ac:spMk id="6" creationId="{397B560D-856E-4520-8043-110080B9DE06}"/>
          </ac:spMkLst>
        </pc:spChg>
        <pc:spChg chg="mod">
          <ac:chgData name="Ruth Sparks" userId="449f8291-d1b6-434c-bfde-c6c99b847107" providerId="ADAL" clId="{FA3DB327-77CC-47F1-B904-88A27E6DCF62}" dt="2026-03-18T16:20:17.288" v="878" actId="21"/>
          <ac:spMkLst>
            <pc:docMk/>
            <pc:sldMk cId="3586152736" sldId="266"/>
            <ac:spMk id="12" creationId="{B6054A1A-96A6-ACF0-C6F6-70514302DCED}"/>
          </ac:spMkLst>
        </pc:spChg>
        <pc:spChg chg="add mod">
          <ac:chgData name="Ruth Sparks" userId="449f8291-d1b6-434c-bfde-c6c99b847107" providerId="ADAL" clId="{FA3DB327-77CC-47F1-B904-88A27E6DCF62}" dt="2026-03-18T16:20:29.296" v="880" actId="1076"/>
          <ac:spMkLst>
            <pc:docMk/>
            <pc:sldMk cId="3586152736" sldId="266"/>
            <ac:spMk id="13" creationId="{D606976B-3579-61B7-A194-B729D0A38957}"/>
          </ac:spMkLst>
        </pc:spChg>
        <pc:spChg chg="add mod">
          <ac:chgData name="Ruth Sparks" userId="449f8291-d1b6-434c-bfde-c6c99b847107" providerId="ADAL" clId="{FA3DB327-77CC-47F1-B904-88A27E6DCF62}" dt="2026-03-18T16:32:12.235" v="1022" actId="1076"/>
          <ac:spMkLst>
            <pc:docMk/>
            <pc:sldMk cId="3586152736" sldId="266"/>
            <ac:spMk id="14" creationId="{266ACA05-1813-28F5-A45C-379AF40272AD}"/>
          </ac:spMkLst>
        </pc:spChg>
        <pc:grpChg chg="add mod">
          <ac:chgData name="Ruth Sparks" userId="449f8291-d1b6-434c-bfde-c6c99b847107" providerId="ADAL" clId="{FA3DB327-77CC-47F1-B904-88A27E6DCF62}" dt="2026-03-18T16:19:57.312" v="875" actId="1076"/>
          <ac:grpSpMkLst>
            <pc:docMk/>
            <pc:sldMk cId="3586152736" sldId="266"/>
            <ac:grpSpMk id="10" creationId="{FD68AE02-9E7F-8A16-A633-90AC4B624B52}"/>
          </ac:grpSpMkLst>
        </pc:grpChg>
        <pc:picChg chg="del">
          <ac:chgData name="Ruth Sparks" userId="449f8291-d1b6-434c-bfde-c6c99b847107" providerId="ADAL" clId="{FA3DB327-77CC-47F1-B904-88A27E6DCF62}" dt="2026-03-18T16:17:24.370" v="862" actId="21"/>
          <ac:picMkLst>
            <pc:docMk/>
            <pc:sldMk cId="3586152736" sldId="266"/>
            <ac:picMk id="5" creationId="{DDBAE25F-4273-4E2A-AB4A-06B14CC45686}"/>
          </ac:picMkLst>
        </pc:picChg>
        <pc:picChg chg="add mod">
          <ac:chgData name="Ruth Sparks" userId="449f8291-d1b6-434c-bfde-c6c99b847107" providerId="ADAL" clId="{FA3DB327-77CC-47F1-B904-88A27E6DCF62}" dt="2026-03-18T16:17:39.785" v="866" actId="1076"/>
          <ac:picMkLst>
            <pc:docMk/>
            <pc:sldMk cId="3586152736" sldId="266"/>
            <ac:picMk id="7" creationId="{C252C92C-29C7-E496-A1B4-2FC87D452380}"/>
          </ac:picMkLst>
        </pc:picChg>
        <pc:picChg chg="del">
          <ac:chgData name="Ruth Sparks" userId="449f8291-d1b6-434c-bfde-c6c99b847107" providerId="ADAL" clId="{FA3DB327-77CC-47F1-B904-88A27E6DCF62}" dt="2026-03-18T16:17:33.465" v="864" actId="21"/>
          <ac:picMkLst>
            <pc:docMk/>
            <pc:sldMk cId="3586152736" sldId="266"/>
            <ac:picMk id="8" creationId="{4D6F9EEF-FDFD-48F7-9D77-6C9F04AEE7AA}"/>
          </ac:picMkLst>
        </pc:picChg>
        <pc:cxnChg chg="del">
          <ac:chgData name="Ruth Sparks" userId="449f8291-d1b6-434c-bfde-c6c99b847107" providerId="ADAL" clId="{FA3DB327-77CC-47F1-B904-88A27E6DCF62}" dt="2026-03-18T16:19:42.307" v="874" actId="21"/>
          <ac:cxnSpMkLst>
            <pc:docMk/>
            <pc:sldMk cId="3586152736" sldId="266"/>
            <ac:cxnSpMk id="11" creationId="{9826BAEA-5693-4717-AF45-C0346CC7FBE3}"/>
          </ac:cxnSpMkLst>
        </pc:cxnChg>
      </pc:sldChg>
      <pc:sldChg chg="addSp delSp modSp mod">
        <pc:chgData name="Ruth Sparks" userId="449f8291-d1b6-434c-bfde-c6c99b847107" providerId="ADAL" clId="{FA3DB327-77CC-47F1-B904-88A27E6DCF62}" dt="2026-03-18T16:22:54.967" v="897" actId="21"/>
        <pc:sldMkLst>
          <pc:docMk/>
          <pc:sldMk cId="3596748054" sldId="269"/>
        </pc:sldMkLst>
        <pc:spChg chg="del mod">
          <ac:chgData name="Ruth Sparks" userId="449f8291-d1b6-434c-bfde-c6c99b847107" providerId="ADAL" clId="{FA3DB327-77CC-47F1-B904-88A27E6DCF62}" dt="2026-03-18T16:22:54.967" v="897" actId="21"/>
          <ac:spMkLst>
            <pc:docMk/>
            <pc:sldMk cId="3596748054" sldId="269"/>
            <ac:spMk id="2" creationId="{C11131EF-C572-47CB-96A8-71C8CB90A745}"/>
          </ac:spMkLst>
        </pc:spChg>
        <pc:spChg chg="add mod">
          <ac:chgData name="Ruth Sparks" userId="449f8291-d1b6-434c-bfde-c6c99b847107" providerId="ADAL" clId="{FA3DB327-77CC-47F1-B904-88A27E6DCF62}" dt="2026-03-18T16:22:50.018" v="896" actId="1076"/>
          <ac:spMkLst>
            <pc:docMk/>
            <pc:sldMk cId="3596748054" sldId="269"/>
            <ac:spMk id="3" creationId="{0D3BC97C-099A-D471-1900-6C0105FC6C84}"/>
          </ac:spMkLst>
        </pc:spChg>
        <pc:cxnChg chg="del">
          <ac:chgData name="Ruth Sparks" userId="449f8291-d1b6-434c-bfde-c6c99b847107" providerId="ADAL" clId="{FA3DB327-77CC-47F1-B904-88A27E6DCF62}" dt="2026-03-18T16:22:44.759" v="895" actId="21"/>
          <ac:cxnSpMkLst>
            <pc:docMk/>
            <pc:sldMk cId="3596748054" sldId="269"/>
            <ac:cxnSpMk id="9" creationId="{426550EA-BA1E-45FE-9C32-F49605F2E063}"/>
          </ac:cxnSpMkLst>
        </pc:cxnChg>
      </pc:sldChg>
      <pc:sldChg chg="addSp delSp modSp mod">
        <pc:chgData name="Ruth Sparks" userId="449f8291-d1b6-434c-bfde-c6c99b847107" providerId="ADAL" clId="{FA3DB327-77CC-47F1-B904-88A27E6DCF62}" dt="2026-03-18T16:32:32.782" v="1026" actId="1076"/>
        <pc:sldMkLst>
          <pc:docMk/>
          <pc:sldMk cId="733519327" sldId="270"/>
        </pc:sldMkLst>
        <pc:spChg chg="del">
          <ac:chgData name="Ruth Sparks" userId="449f8291-d1b6-434c-bfde-c6c99b847107" providerId="ADAL" clId="{FA3DB327-77CC-47F1-B904-88A27E6DCF62}" dt="2026-03-18T16:23:29.907" v="918" actId="21"/>
          <ac:spMkLst>
            <pc:docMk/>
            <pc:sldMk cId="733519327" sldId="270"/>
            <ac:spMk id="2" creationId="{A4B9F248-7F0D-41F9-93E6-94746D6FE560}"/>
          </ac:spMkLst>
        </pc:spChg>
        <pc:spChg chg="add mod">
          <ac:chgData name="Ruth Sparks" userId="449f8291-d1b6-434c-bfde-c6c99b847107" providerId="ADAL" clId="{FA3DB327-77CC-47F1-B904-88A27E6DCF62}" dt="2026-03-18T16:23:40.915" v="921" actId="1076"/>
          <ac:spMkLst>
            <pc:docMk/>
            <pc:sldMk cId="733519327" sldId="270"/>
            <ac:spMk id="3" creationId="{8E2E5018-9616-8D01-F700-7CBFAE15BBEA}"/>
          </ac:spMkLst>
        </pc:spChg>
        <pc:spChg chg="add del mod">
          <ac:chgData name="Ruth Sparks" userId="449f8291-d1b6-434c-bfde-c6c99b847107" providerId="ADAL" clId="{FA3DB327-77CC-47F1-B904-88A27E6DCF62}" dt="2026-03-18T16:23:33.891" v="919" actId="21"/>
          <ac:spMkLst>
            <pc:docMk/>
            <pc:sldMk cId="733519327" sldId="270"/>
            <ac:spMk id="7" creationId="{FBB20B59-685B-8D9A-7DE5-591735D7C8D9}"/>
          </ac:spMkLst>
        </pc:spChg>
        <pc:spChg chg="add mod">
          <ac:chgData name="Ruth Sparks" userId="449f8291-d1b6-434c-bfde-c6c99b847107" providerId="ADAL" clId="{FA3DB327-77CC-47F1-B904-88A27E6DCF62}" dt="2026-03-18T16:32:32.782" v="1026" actId="1076"/>
          <ac:spMkLst>
            <pc:docMk/>
            <pc:sldMk cId="733519327" sldId="270"/>
            <ac:spMk id="11" creationId="{B3EA4628-4E63-B653-3371-B956B02110C1}"/>
          </ac:spMkLst>
        </pc:spChg>
        <pc:picChg chg="add mod">
          <ac:chgData name="Ruth Sparks" userId="449f8291-d1b6-434c-bfde-c6c99b847107" providerId="ADAL" clId="{FA3DB327-77CC-47F1-B904-88A27E6DCF62}" dt="2026-03-18T16:24:19.861" v="929" actId="1076"/>
          <ac:picMkLst>
            <pc:docMk/>
            <pc:sldMk cId="733519327" sldId="270"/>
            <ac:picMk id="8" creationId="{08F2820B-2D7B-EAE5-1F5A-30238C870C11}"/>
          </ac:picMkLst>
        </pc:picChg>
        <pc:picChg chg="del">
          <ac:chgData name="Ruth Sparks" userId="449f8291-d1b6-434c-bfde-c6c99b847107" providerId="ADAL" clId="{FA3DB327-77CC-47F1-B904-88A27E6DCF62}" dt="2026-03-18T16:23:44.784" v="922" actId="21"/>
          <ac:picMkLst>
            <pc:docMk/>
            <pc:sldMk cId="733519327" sldId="270"/>
            <ac:picMk id="9" creationId="{31E4A9CD-5DB9-44BB-865F-9106E975DB6C}"/>
          </ac:picMkLst>
        </pc:picChg>
        <pc:picChg chg="del">
          <ac:chgData name="Ruth Sparks" userId="449f8291-d1b6-434c-bfde-c6c99b847107" providerId="ADAL" clId="{FA3DB327-77CC-47F1-B904-88A27E6DCF62}" dt="2026-03-18T16:24:13.882" v="926" actId="21"/>
          <ac:picMkLst>
            <pc:docMk/>
            <pc:sldMk cId="733519327" sldId="270"/>
            <ac:picMk id="10" creationId="{B4642B34-844B-4249-AEDC-5FD4161F9CDA}"/>
          </ac:picMkLst>
        </pc:picChg>
        <pc:cxnChg chg="del">
          <ac:chgData name="Ruth Sparks" userId="449f8291-d1b6-434c-bfde-c6c99b847107" providerId="ADAL" clId="{FA3DB327-77CC-47F1-B904-88A27E6DCF62}" dt="2026-03-18T16:23:36.313" v="920" actId="21"/>
          <ac:cxnSpMkLst>
            <pc:docMk/>
            <pc:sldMk cId="733519327" sldId="270"/>
            <ac:cxnSpMk id="5" creationId="{9514E994-334F-448E-BFF1-377BFD650A18}"/>
          </ac:cxnSpMkLst>
        </pc:cxnChg>
      </pc:sldChg>
      <pc:sldChg chg="addSp delSp modSp mod">
        <pc:chgData name="Ruth Sparks" userId="449f8291-d1b6-434c-bfde-c6c99b847107" providerId="ADAL" clId="{FA3DB327-77CC-47F1-B904-88A27E6DCF62}" dt="2026-03-18T16:32:41.017" v="1028" actId="1076"/>
        <pc:sldMkLst>
          <pc:docMk/>
          <pc:sldMk cId="3279208962" sldId="271"/>
        </pc:sldMkLst>
        <pc:spChg chg="add mod">
          <ac:chgData name="Ruth Sparks" userId="449f8291-d1b6-434c-bfde-c6c99b847107" providerId="ADAL" clId="{FA3DB327-77CC-47F1-B904-88A27E6DCF62}" dt="2026-03-18T16:25:08.670" v="935" actId="1076"/>
          <ac:spMkLst>
            <pc:docMk/>
            <pc:sldMk cId="3279208962" sldId="271"/>
            <ac:spMk id="2" creationId="{8FBA5C20-2C77-DC2E-297A-75986D2EDE75}"/>
          </ac:spMkLst>
        </pc:spChg>
        <pc:spChg chg="add mod">
          <ac:chgData name="Ruth Sparks" userId="449f8291-d1b6-434c-bfde-c6c99b847107" providerId="ADAL" clId="{FA3DB327-77CC-47F1-B904-88A27E6DCF62}" dt="2026-03-18T16:32:41.017" v="1028" actId="1076"/>
          <ac:spMkLst>
            <pc:docMk/>
            <pc:sldMk cId="3279208962" sldId="271"/>
            <ac:spMk id="3" creationId="{5C9992DB-2C34-3FBF-3119-65BA247BA932}"/>
          </ac:spMkLst>
        </pc:spChg>
        <pc:spChg chg="del">
          <ac:chgData name="Ruth Sparks" userId="449f8291-d1b6-434c-bfde-c6c99b847107" providerId="ADAL" clId="{FA3DB327-77CC-47F1-B904-88A27E6DCF62}" dt="2026-03-18T16:25:02.847" v="934" actId="21"/>
          <ac:spMkLst>
            <pc:docMk/>
            <pc:sldMk cId="3279208962" sldId="271"/>
            <ac:spMk id="4" creationId="{3B03555D-991B-4DF5-B380-60EA5A570919}"/>
          </ac:spMkLst>
        </pc:spChg>
        <pc:cxnChg chg="del">
          <ac:chgData name="Ruth Sparks" userId="449f8291-d1b6-434c-bfde-c6c99b847107" providerId="ADAL" clId="{FA3DB327-77CC-47F1-B904-88A27E6DCF62}" dt="2026-03-18T16:24:59.486" v="933" actId="21"/>
          <ac:cxnSpMkLst>
            <pc:docMk/>
            <pc:sldMk cId="3279208962" sldId="271"/>
            <ac:cxnSpMk id="5" creationId="{C7452E50-E0EB-4959-A553-2EE462A13E42}"/>
          </ac:cxnSpMkLst>
        </pc:cxnChg>
      </pc:sldChg>
      <pc:sldChg chg="addSp delSp modSp mod">
        <pc:chgData name="Ruth Sparks" userId="449f8291-d1b6-434c-bfde-c6c99b847107" providerId="ADAL" clId="{FA3DB327-77CC-47F1-B904-88A27E6DCF62}" dt="2026-03-18T16:25:46.237" v="942" actId="1076"/>
        <pc:sldMkLst>
          <pc:docMk/>
          <pc:sldMk cId="1276679081" sldId="272"/>
        </pc:sldMkLst>
        <pc:spChg chg="add mod">
          <ac:chgData name="Ruth Sparks" userId="449f8291-d1b6-434c-bfde-c6c99b847107" providerId="ADAL" clId="{FA3DB327-77CC-47F1-B904-88A27E6DCF62}" dt="2026-03-18T16:25:18.338" v="936"/>
          <ac:spMkLst>
            <pc:docMk/>
            <pc:sldMk cId="1276679081" sldId="272"/>
            <ac:spMk id="3" creationId="{3B03555D-991B-4DF5-B380-60EA5A570919}"/>
          </ac:spMkLst>
        </pc:spChg>
        <pc:spChg chg="mod">
          <ac:chgData name="Ruth Sparks" userId="449f8291-d1b6-434c-bfde-c6c99b847107" providerId="ADAL" clId="{FA3DB327-77CC-47F1-B904-88A27E6DCF62}" dt="2026-03-18T16:25:33.478" v="939" actId="21"/>
          <ac:spMkLst>
            <pc:docMk/>
            <pc:sldMk cId="1276679081" sldId="272"/>
            <ac:spMk id="4" creationId="{3B03555D-991B-4DF5-B380-60EA5A570919}"/>
          </ac:spMkLst>
        </pc:spChg>
        <pc:spChg chg="add mod">
          <ac:chgData name="Ruth Sparks" userId="449f8291-d1b6-434c-bfde-c6c99b847107" providerId="ADAL" clId="{FA3DB327-77CC-47F1-B904-88A27E6DCF62}" dt="2026-03-18T16:25:46.237" v="942" actId="1076"/>
          <ac:spMkLst>
            <pc:docMk/>
            <pc:sldMk cId="1276679081" sldId="272"/>
            <ac:spMk id="11" creationId="{73A18558-DAE1-6885-B777-9313E5CAEB42}"/>
          </ac:spMkLst>
        </pc:spChg>
        <pc:cxnChg chg="del">
          <ac:chgData name="Ruth Sparks" userId="449f8291-d1b6-434c-bfde-c6c99b847107" providerId="ADAL" clId="{FA3DB327-77CC-47F1-B904-88A27E6DCF62}" dt="2026-03-18T16:25:41.314" v="941" actId="21"/>
          <ac:cxnSpMkLst>
            <pc:docMk/>
            <pc:sldMk cId="1276679081" sldId="272"/>
            <ac:cxnSpMk id="5" creationId="{C7452E50-E0EB-4959-A553-2EE462A13E42}"/>
          </ac:cxnSpMkLst>
        </pc:cxnChg>
      </pc:sldChg>
      <pc:sldChg chg="addSp delSp modSp mod">
        <pc:chgData name="Ruth Sparks" userId="449f8291-d1b6-434c-bfde-c6c99b847107" providerId="ADAL" clId="{FA3DB327-77CC-47F1-B904-88A27E6DCF62}" dt="2026-03-18T16:32:50.906" v="1031" actId="1076"/>
        <pc:sldMkLst>
          <pc:docMk/>
          <pc:sldMk cId="4107577959" sldId="273"/>
        </pc:sldMkLst>
        <pc:spChg chg="add mod">
          <ac:chgData name="Ruth Sparks" userId="449f8291-d1b6-434c-bfde-c6c99b847107" providerId="ADAL" clId="{FA3DB327-77CC-47F1-B904-88A27E6DCF62}" dt="2026-03-18T16:26:28.456" v="948" actId="1076"/>
          <ac:spMkLst>
            <pc:docMk/>
            <pc:sldMk cId="4107577959" sldId="273"/>
            <ac:spMk id="2" creationId="{3B101EF9-BE5E-059C-F7BA-9C8786986357}"/>
          </ac:spMkLst>
        </pc:spChg>
        <pc:spChg chg="del">
          <ac:chgData name="Ruth Sparks" userId="449f8291-d1b6-434c-bfde-c6c99b847107" providerId="ADAL" clId="{FA3DB327-77CC-47F1-B904-88A27E6DCF62}" dt="2026-03-18T16:26:21.420" v="946" actId="21"/>
          <ac:spMkLst>
            <pc:docMk/>
            <pc:sldMk cId="4107577959" sldId="273"/>
            <ac:spMk id="4" creationId="{3B03555D-991B-4DF5-B380-60EA5A570919}"/>
          </ac:spMkLst>
        </pc:spChg>
        <pc:spChg chg="add mod">
          <ac:chgData name="Ruth Sparks" userId="449f8291-d1b6-434c-bfde-c6c99b847107" providerId="ADAL" clId="{FA3DB327-77CC-47F1-B904-88A27E6DCF62}" dt="2026-03-18T16:26:38.930" v="950"/>
          <ac:spMkLst>
            <pc:docMk/>
            <pc:sldMk cId="4107577959" sldId="273"/>
            <ac:spMk id="8" creationId="{F852FE45-737F-CAD6-D851-510BC92B3CC2}"/>
          </ac:spMkLst>
        </pc:spChg>
        <pc:spChg chg="add mod">
          <ac:chgData name="Ruth Sparks" userId="449f8291-d1b6-434c-bfde-c6c99b847107" providerId="ADAL" clId="{FA3DB327-77CC-47F1-B904-88A27E6DCF62}" dt="2026-03-18T16:32:50.906" v="1031" actId="1076"/>
          <ac:spMkLst>
            <pc:docMk/>
            <pc:sldMk cId="4107577959" sldId="273"/>
            <ac:spMk id="9" creationId="{7C68DD4C-9570-F055-76DB-35400F3AF0CD}"/>
          </ac:spMkLst>
        </pc:spChg>
        <pc:cxnChg chg="del">
          <ac:chgData name="Ruth Sparks" userId="449f8291-d1b6-434c-bfde-c6c99b847107" providerId="ADAL" clId="{FA3DB327-77CC-47F1-B904-88A27E6DCF62}" dt="2026-03-18T16:26:24.050" v="947" actId="21"/>
          <ac:cxnSpMkLst>
            <pc:docMk/>
            <pc:sldMk cId="4107577959" sldId="273"/>
            <ac:cxnSpMk id="5" creationId="{C7452E50-E0EB-4959-A553-2EE462A13E42}"/>
          </ac:cxnSpMkLst>
        </pc:cxnChg>
      </pc:sldChg>
      <pc:sldChg chg="modSp add mod">
        <pc:chgData name="Ruth Sparks" userId="449f8291-d1b6-434c-bfde-c6c99b847107" providerId="ADAL" clId="{FA3DB327-77CC-47F1-B904-88A27E6DCF62}" dt="2026-03-18T16:35:11.653" v="1035" actId="14100"/>
        <pc:sldMkLst>
          <pc:docMk/>
          <pc:sldMk cId="0" sldId="283"/>
        </pc:sldMkLst>
        <pc:spChg chg="mod">
          <ac:chgData name="Ruth Sparks" userId="449f8291-d1b6-434c-bfde-c6c99b847107" providerId="ADAL" clId="{FA3DB327-77CC-47F1-B904-88A27E6DCF62}" dt="2026-03-18T16:30:08.216" v="983" actId="207"/>
          <ac:spMkLst>
            <pc:docMk/>
            <pc:sldMk cId="0" sldId="283"/>
            <ac:spMk id="14" creationId="{00000000-0000-0000-0000-000000000000}"/>
          </ac:spMkLst>
        </pc:spChg>
        <pc:spChg chg="mod">
          <ac:chgData name="Ruth Sparks" userId="449f8291-d1b6-434c-bfde-c6c99b847107" providerId="ADAL" clId="{FA3DB327-77CC-47F1-B904-88A27E6DCF62}" dt="2026-03-18T16:30:08.216" v="983" actId="207"/>
          <ac:spMkLst>
            <pc:docMk/>
            <pc:sldMk cId="0" sldId="283"/>
            <ac:spMk id="15" creationId="{00000000-0000-0000-0000-000000000000}"/>
          </ac:spMkLst>
        </pc:spChg>
        <pc:spChg chg="mod">
          <ac:chgData name="Ruth Sparks" userId="449f8291-d1b6-434c-bfde-c6c99b847107" providerId="ADAL" clId="{FA3DB327-77CC-47F1-B904-88A27E6DCF62}" dt="2026-03-18T16:27:46.768" v="959" actId="207"/>
          <ac:spMkLst>
            <pc:docMk/>
            <pc:sldMk cId="0" sldId="283"/>
            <ac:spMk id="18" creationId="{00000000-0000-0000-0000-000000000000}"/>
          </ac:spMkLst>
        </pc:spChg>
        <pc:spChg chg="mod">
          <ac:chgData name="Ruth Sparks" userId="449f8291-d1b6-434c-bfde-c6c99b847107" providerId="ADAL" clId="{FA3DB327-77CC-47F1-B904-88A27E6DCF62}" dt="2026-03-18T16:27:46.768" v="959" actId="207"/>
          <ac:spMkLst>
            <pc:docMk/>
            <pc:sldMk cId="0" sldId="283"/>
            <ac:spMk id="19" creationId="{00000000-0000-0000-0000-000000000000}"/>
          </ac:spMkLst>
        </pc:spChg>
        <pc:spChg chg="mod">
          <ac:chgData name="Ruth Sparks" userId="449f8291-d1b6-434c-bfde-c6c99b847107" providerId="ADAL" clId="{FA3DB327-77CC-47F1-B904-88A27E6DCF62}" dt="2026-03-18T16:28:43.437" v="973" actId="207"/>
          <ac:spMkLst>
            <pc:docMk/>
            <pc:sldMk cId="0" sldId="283"/>
            <ac:spMk id="27" creationId="{00000000-0000-0000-0000-000000000000}"/>
          </ac:spMkLst>
        </pc:spChg>
        <pc:spChg chg="mod">
          <ac:chgData name="Ruth Sparks" userId="449f8291-d1b6-434c-bfde-c6c99b847107" providerId="ADAL" clId="{FA3DB327-77CC-47F1-B904-88A27E6DCF62}" dt="2026-03-18T16:28:43.437" v="973" actId="207"/>
          <ac:spMkLst>
            <pc:docMk/>
            <pc:sldMk cId="0" sldId="283"/>
            <ac:spMk id="28" creationId="{00000000-0000-0000-0000-000000000000}"/>
          </ac:spMkLst>
        </pc:spChg>
        <pc:spChg chg="mod">
          <ac:chgData name="Ruth Sparks" userId="449f8291-d1b6-434c-bfde-c6c99b847107" providerId="ADAL" clId="{FA3DB327-77CC-47F1-B904-88A27E6DCF62}" dt="2026-03-18T16:12:57.901" v="852" actId="12"/>
          <ac:spMkLst>
            <pc:docMk/>
            <pc:sldMk cId="0" sldId="283"/>
            <ac:spMk id="39" creationId="{00000000-0000-0000-0000-000000000000}"/>
          </ac:spMkLst>
        </pc:spChg>
        <pc:spChg chg="mod">
          <ac:chgData name="Ruth Sparks" userId="449f8291-d1b6-434c-bfde-c6c99b847107" providerId="ADAL" clId="{FA3DB327-77CC-47F1-B904-88A27E6DCF62}" dt="2026-03-18T16:13:15.715" v="859" actId="20577"/>
          <ac:spMkLst>
            <pc:docMk/>
            <pc:sldMk cId="0" sldId="283"/>
            <ac:spMk id="40" creationId="{00000000-0000-0000-0000-000000000000}"/>
          </ac:spMkLst>
        </pc:spChg>
        <pc:grpChg chg="mod">
          <ac:chgData name="Ruth Sparks" userId="449f8291-d1b6-434c-bfde-c6c99b847107" providerId="ADAL" clId="{FA3DB327-77CC-47F1-B904-88A27E6DCF62}" dt="2026-03-18T16:30:08.216" v="983" actId="207"/>
          <ac:grpSpMkLst>
            <pc:docMk/>
            <pc:sldMk cId="0" sldId="283"/>
            <ac:grpSpMk id="13" creationId="{00000000-0000-0000-0000-000000000000}"/>
          </ac:grpSpMkLst>
        </pc:grpChg>
        <pc:grpChg chg="mod">
          <ac:chgData name="Ruth Sparks" userId="449f8291-d1b6-434c-bfde-c6c99b847107" providerId="ADAL" clId="{FA3DB327-77CC-47F1-B904-88A27E6DCF62}" dt="2026-03-18T16:27:46.768" v="959" actId="207"/>
          <ac:grpSpMkLst>
            <pc:docMk/>
            <pc:sldMk cId="0" sldId="283"/>
            <ac:grpSpMk id="17" creationId="{00000000-0000-0000-0000-000000000000}"/>
          </ac:grpSpMkLst>
        </pc:grpChg>
        <pc:grpChg chg="mod">
          <ac:chgData name="Ruth Sparks" userId="449f8291-d1b6-434c-bfde-c6c99b847107" providerId="ADAL" clId="{FA3DB327-77CC-47F1-B904-88A27E6DCF62}" dt="2026-03-18T16:35:11.653" v="1035" actId="14100"/>
          <ac:grpSpMkLst>
            <pc:docMk/>
            <pc:sldMk cId="0" sldId="283"/>
            <ac:grpSpMk id="26" creationId="{00000000-0000-0000-0000-000000000000}"/>
          </ac:grpSpMkLst>
        </pc:grpChg>
      </pc:sldChg>
      <pc:sldChg chg="add">
        <pc:chgData name="Ruth Sparks" userId="449f8291-d1b6-434c-bfde-c6c99b847107" providerId="ADAL" clId="{FA3DB327-77CC-47F1-B904-88A27E6DCF62}" dt="2026-03-18T16:18:20.879" v="867"/>
        <pc:sldMkLst>
          <pc:docMk/>
          <pc:sldMk cId="0" sldId="285"/>
        </pc:sldMkLst>
      </pc:sldChg>
      <pc:sldChg chg="addSp modSp mod">
        <pc:chgData name="Ruth Sparks" userId="449f8291-d1b6-434c-bfde-c6c99b847107" providerId="ADAL" clId="{FA3DB327-77CC-47F1-B904-88A27E6DCF62}" dt="2026-03-18T16:33:00.398" v="1033" actId="1076"/>
        <pc:sldMkLst>
          <pc:docMk/>
          <pc:sldMk cId="3284058962" sldId="619"/>
        </pc:sldMkLst>
        <pc:spChg chg="add mod">
          <ac:chgData name="Ruth Sparks" userId="449f8291-d1b6-434c-bfde-c6c99b847107" providerId="ADAL" clId="{FA3DB327-77CC-47F1-B904-88A27E6DCF62}" dt="2026-03-18T16:33:00.398" v="1033" actId="1076"/>
          <ac:spMkLst>
            <pc:docMk/>
            <pc:sldMk cId="3284058962" sldId="619"/>
            <ac:spMk id="2" creationId="{4AF31AE9-5262-D025-A204-3EDE8FE0F46F}"/>
          </ac:spMkLst>
        </pc:spChg>
      </pc:sldChg>
      <pc:sldChg chg="del">
        <pc:chgData name="Ruth Sparks" userId="449f8291-d1b6-434c-bfde-c6c99b847107" providerId="ADAL" clId="{FA3DB327-77CC-47F1-B904-88A27E6DCF62}" dt="2026-03-18T16:13:28.426" v="860" actId="2696"/>
        <pc:sldMkLst>
          <pc:docMk/>
          <pc:sldMk cId="1414189102" sldId="1894"/>
        </pc:sldMkLst>
      </pc:sldChg>
      <pc:sldChg chg="del">
        <pc:chgData name="Ruth Sparks" userId="449f8291-d1b6-434c-bfde-c6c99b847107" providerId="ADAL" clId="{FA3DB327-77CC-47F1-B904-88A27E6DCF62}" dt="2026-03-18T16:31:36.527" v="1015" actId="2696"/>
        <pc:sldMkLst>
          <pc:docMk/>
          <pc:sldMk cId="3323464899" sldId="1898"/>
        </pc:sldMkLst>
      </pc:sldChg>
      <pc:sldChg chg="del">
        <pc:chgData name="Ruth Sparks" userId="449f8291-d1b6-434c-bfde-c6c99b847107" providerId="ADAL" clId="{FA3DB327-77CC-47F1-B904-88A27E6DCF62}" dt="2026-03-18T16:18:59.698" v="868" actId="2696"/>
        <pc:sldMkLst>
          <pc:docMk/>
          <pc:sldMk cId="3076445937" sldId="5828"/>
        </pc:sldMkLst>
      </pc:sldChg>
      <pc:sldChg chg="addSp delSp modSp mod">
        <pc:chgData name="Ruth Sparks" userId="449f8291-d1b6-434c-bfde-c6c99b847107" providerId="ADAL" clId="{FA3DB327-77CC-47F1-B904-88A27E6DCF62}" dt="2026-03-18T16:32:19.947" v="1024" actId="1076"/>
        <pc:sldMkLst>
          <pc:docMk/>
          <pc:sldMk cId="1148374230" sldId="5830"/>
        </pc:sldMkLst>
        <pc:spChg chg="del mod">
          <ac:chgData name="Ruth Sparks" userId="449f8291-d1b6-434c-bfde-c6c99b847107" providerId="ADAL" clId="{FA3DB327-77CC-47F1-B904-88A27E6DCF62}" dt="2026-03-18T16:21:06.884" v="885" actId="21"/>
          <ac:spMkLst>
            <pc:docMk/>
            <pc:sldMk cId="1148374230" sldId="5830"/>
            <ac:spMk id="2" creationId="{C11131EF-C572-47CB-96A8-71C8CB90A745}"/>
          </ac:spMkLst>
        </pc:spChg>
        <pc:spChg chg="mod">
          <ac:chgData name="Ruth Sparks" userId="449f8291-d1b6-434c-bfde-c6c99b847107" providerId="ADAL" clId="{FA3DB327-77CC-47F1-B904-88A27E6DCF62}" dt="2026-03-18T16:21:30.833" v="888" actId="108"/>
          <ac:spMkLst>
            <pc:docMk/>
            <pc:sldMk cId="1148374230" sldId="5830"/>
            <ac:spMk id="12" creationId="{CAA0785D-605E-9D73-0D41-B7DDD41F154D}"/>
          </ac:spMkLst>
        </pc:spChg>
        <pc:spChg chg="add mod">
          <ac:chgData name="Ruth Sparks" userId="449f8291-d1b6-434c-bfde-c6c99b847107" providerId="ADAL" clId="{FA3DB327-77CC-47F1-B904-88A27E6DCF62}" dt="2026-03-18T16:32:19.947" v="1024" actId="1076"/>
          <ac:spMkLst>
            <pc:docMk/>
            <pc:sldMk cId="1148374230" sldId="5830"/>
            <ac:spMk id="13" creationId="{8DCCF3BB-64EE-82DA-66CC-AD958E31D1A0}"/>
          </ac:spMkLst>
        </pc:spChg>
        <pc:grpChg chg="add mod">
          <ac:chgData name="Ruth Sparks" userId="449f8291-d1b6-434c-bfde-c6c99b847107" providerId="ADAL" clId="{FA3DB327-77CC-47F1-B904-88A27E6DCF62}" dt="2026-03-18T16:21:13.232" v="887" actId="1076"/>
          <ac:grpSpMkLst>
            <pc:docMk/>
            <pc:sldMk cId="1148374230" sldId="5830"/>
            <ac:grpSpMk id="4" creationId="{E5405C93-B321-8554-7EC3-C16418EC5466}"/>
          </ac:grpSpMkLst>
        </pc:grpChg>
        <pc:cxnChg chg="del">
          <ac:chgData name="Ruth Sparks" userId="449f8291-d1b6-434c-bfde-c6c99b847107" providerId="ADAL" clId="{FA3DB327-77CC-47F1-B904-88A27E6DCF62}" dt="2026-03-18T16:21:09.600" v="886" actId="21"/>
          <ac:cxnSpMkLst>
            <pc:docMk/>
            <pc:sldMk cId="1148374230" sldId="5830"/>
            <ac:cxnSpMk id="9" creationId="{426550EA-BA1E-45FE-9C32-F49605F2E063}"/>
          </ac:cxnSpMkLst>
        </pc:cxnChg>
      </pc:sldChg>
      <pc:sldChg chg="addSp delSp modSp mod">
        <pc:chgData name="Ruth Sparks" userId="449f8291-d1b6-434c-bfde-c6c99b847107" providerId="ADAL" clId="{FA3DB327-77CC-47F1-B904-88A27E6DCF62}" dt="2026-03-18T16:27:10.322" v="957" actId="1076"/>
        <pc:sldMkLst>
          <pc:docMk/>
          <pc:sldMk cId="318412334" sldId="5831"/>
        </pc:sldMkLst>
        <pc:spChg chg="add mod">
          <ac:chgData name="Ruth Sparks" userId="449f8291-d1b6-434c-bfde-c6c99b847107" providerId="ADAL" clId="{FA3DB327-77CC-47F1-B904-88A27E6DCF62}" dt="2026-03-18T16:27:10.322" v="957" actId="1076"/>
          <ac:spMkLst>
            <pc:docMk/>
            <pc:sldMk cId="318412334" sldId="5831"/>
            <ac:spMk id="3" creationId="{AECBE99B-4975-C08B-C083-420842145B39}"/>
          </ac:spMkLst>
        </pc:spChg>
        <pc:spChg chg="del">
          <ac:chgData name="Ruth Sparks" userId="449f8291-d1b6-434c-bfde-c6c99b847107" providerId="ADAL" clId="{FA3DB327-77CC-47F1-B904-88A27E6DCF62}" dt="2026-03-18T16:27:01.216" v="954" actId="21"/>
          <ac:spMkLst>
            <pc:docMk/>
            <pc:sldMk cId="318412334" sldId="5831"/>
            <ac:spMk id="4" creationId="{3B03555D-991B-4DF5-B380-60EA5A570919}"/>
          </ac:spMkLst>
        </pc:spChg>
        <pc:cxnChg chg="add del mod">
          <ac:chgData name="Ruth Sparks" userId="449f8291-d1b6-434c-bfde-c6c99b847107" providerId="ADAL" clId="{FA3DB327-77CC-47F1-B904-88A27E6DCF62}" dt="2026-03-18T16:27:03.645" v="955" actId="21"/>
          <ac:cxnSpMkLst>
            <pc:docMk/>
            <pc:sldMk cId="318412334" sldId="5831"/>
            <ac:cxnSpMk id="2" creationId="{C7452E50-E0EB-4959-A553-2EE462A13E42}"/>
          </ac:cxnSpMkLst>
        </pc:cxnChg>
        <pc:cxnChg chg="del">
          <ac:chgData name="Ruth Sparks" userId="449f8291-d1b6-434c-bfde-c6c99b847107" providerId="ADAL" clId="{FA3DB327-77CC-47F1-B904-88A27E6DCF62}" dt="2026-03-18T16:27:06.514" v="956" actId="21"/>
          <ac:cxnSpMkLst>
            <pc:docMk/>
            <pc:sldMk cId="318412334" sldId="5831"/>
            <ac:cxnSpMk id="5" creationId="{C7452E50-E0EB-4959-A553-2EE462A13E42}"/>
          </ac:cxnSpMkLst>
        </pc:cxnChg>
      </pc:sldChg>
      <pc:sldChg chg="modSp add mod">
        <pc:chgData name="Ruth Sparks" userId="449f8291-d1b6-434c-bfde-c6c99b847107" providerId="ADAL" clId="{FA3DB327-77CC-47F1-B904-88A27E6DCF62}" dt="2026-03-18T16:31:32.297" v="1014" actId="255"/>
        <pc:sldMkLst>
          <pc:docMk/>
          <pc:sldMk cId="0" sldId="5865"/>
        </pc:sldMkLst>
        <pc:spChg chg="mod">
          <ac:chgData name="Ruth Sparks" userId="449f8291-d1b6-434c-bfde-c6c99b847107" providerId="ADAL" clId="{FA3DB327-77CC-47F1-B904-88A27E6DCF62}" dt="2026-03-18T16:31:32.297" v="1014" actId="255"/>
          <ac:spMkLst>
            <pc:docMk/>
            <pc:sldMk cId="0" sldId="5865"/>
            <ac:spMk id="4" creationId="{00000000-0000-0000-0000-000000000000}"/>
          </ac:spMkLst>
        </pc:spChg>
      </pc:sldChg>
      <pc:sldMasterChg chg="delSldLayout">
        <pc:chgData name="Ruth Sparks" userId="449f8291-d1b6-434c-bfde-c6c99b847107" providerId="ADAL" clId="{FA3DB327-77CC-47F1-B904-88A27E6DCF62}" dt="2026-03-18T16:18:59.698" v="868" actId="2696"/>
        <pc:sldMasterMkLst>
          <pc:docMk/>
          <pc:sldMasterMk cId="2799794578" sldId="2147483660"/>
        </pc:sldMasterMkLst>
        <pc:sldLayoutChg chg="del">
          <pc:chgData name="Ruth Sparks" userId="449f8291-d1b6-434c-bfde-c6c99b847107" providerId="ADAL" clId="{FA3DB327-77CC-47F1-B904-88A27E6DCF62}" dt="2026-03-18T16:18:59.698" v="868" actId="2696"/>
          <pc:sldLayoutMkLst>
            <pc:docMk/>
            <pc:sldMasterMk cId="2799794578" sldId="2147483660"/>
            <pc:sldLayoutMk cId="1951112641" sldId="214748367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27B283-5656-42C0-AA74-D911F90FDA7F}" type="datetimeFigureOut">
              <a:rPr lang="en-US" smtClean="0"/>
              <a:t>3/18/2026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F01E57-DD0E-4504-908A-20A1B593C558}" type="slidenum">
              <a:rPr lang="en-US" smtClean="0"/>
              <a:t>‹#›</a:t>
            </a:fld>
            <a:endParaRPr lang="en-US" dirty="0"/>
          </a:p>
        </p:txBody>
      </p:sp>
    </p:spTree>
    <p:extLst>
      <p:ext uri="{BB962C8B-B14F-4D97-AF65-F5344CB8AC3E}">
        <p14:creationId xmlns:p14="http://schemas.microsoft.com/office/powerpoint/2010/main" val="18706418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2F01E57-DD0E-4504-908A-20A1B593C558}" type="slidenum">
              <a:rPr lang="en-US" smtClean="0"/>
              <a:t>1</a:t>
            </a:fld>
            <a:endParaRPr lang="en-US" dirty="0"/>
          </a:p>
        </p:txBody>
      </p:sp>
    </p:spTree>
    <p:extLst>
      <p:ext uri="{BB962C8B-B14F-4D97-AF65-F5344CB8AC3E}">
        <p14:creationId xmlns:p14="http://schemas.microsoft.com/office/powerpoint/2010/main" val="42672131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hyperlink" Target="http://www.accenture.com/SiteCollectionDocuments/PDF/OutlookPDF_AgileOrganization_02" TargetMode="External"/><Relationship Id="rId2" Type="http://schemas.openxmlformats.org/officeDocument/2006/relationships/hyperlink" Target="http://www.forbes.com/sites/joshbersin/2013/05/06/time-to-scrap-performance-" TargetMode="External"/><Relationship Id="rId1" Type="http://schemas.openxmlformats.org/officeDocument/2006/relationships/slideMaster" Target="../slideMasters/slideMaster2.xml"/><Relationship Id="rId6" Type="http://schemas.openxmlformats.org/officeDocument/2006/relationships/hyperlink" Target="http://ryanestis.com/adobe-interview/" TargetMode="External"/><Relationship Id="rId5" Type="http://schemas.openxmlformats.org/officeDocument/2006/relationships/hyperlink" Target="http://www.forbes.com/sites/stevedenning/2012/04/17/" TargetMode="External"/><Relationship Id="rId4" Type="http://schemas.openxmlformats.org/officeDocument/2006/relationships/hyperlink" Target="http://www.huffingtonpost.com/samuel-culbert/performance-" TargetMode="Externa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B28EC7-9475-479A-B58E-9DD405624D6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D1D4A14-E922-48B2-95C8-81390B9DE7D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5D31B99-4428-4E99-9305-AA300B8C25BC}"/>
              </a:ext>
            </a:extLst>
          </p:cNvPr>
          <p:cNvSpPr>
            <a:spLocks noGrp="1"/>
          </p:cNvSpPr>
          <p:nvPr>
            <p:ph type="dt" sz="half" idx="10"/>
          </p:nvPr>
        </p:nvSpPr>
        <p:spPr/>
        <p:txBody>
          <a:bodyPr/>
          <a:lstStyle/>
          <a:p>
            <a:fld id="{089061C2-3A28-418A-BA59-6FC946B4061F}" type="datetimeFigureOut">
              <a:rPr lang="en-US" smtClean="0"/>
              <a:t>3/18/2026</a:t>
            </a:fld>
            <a:endParaRPr lang="en-US" dirty="0"/>
          </a:p>
        </p:txBody>
      </p:sp>
      <p:sp>
        <p:nvSpPr>
          <p:cNvPr id="5" name="Footer Placeholder 4">
            <a:extLst>
              <a:ext uri="{FF2B5EF4-FFF2-40B4-BE49-F238E27FC236}">
                <a16:creationId xmlns:a16="http://schemas.microsoft.com/office/drawing/2014/main" id="{FB6942D9-EA7E-42D0-A85F-64207C4A7B1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90FBAF1-8A3C-434F-A064-B0F3B9472074}"/>
              </a:ext>
            </a:extLst>
          </p:cNvPr>
          <p:cNvSpPr>
            <a:spLocks noGrp="1"/>
          </p:cNvSpPr>
          <p:nvPr>
            <p:ph type="sldNum" sz="quarter" idx="12"/>
          </p:nvPr>
        </p:nvSpPr>
        <p:spPr/>
        <p:txBody>
          <a:bodyPr/>
          <a:lstStyle/>
          <a:p>
            <a:fld id="{E12389A1-CE68-4A6F-8C34-6F0A9EF07C8A}" type="slidenum">
              <a:rPr lang="en-US" smtClean="0"/>
              <a:t>‹#›</a:t>
            </a:fld>
            <a:endParaRPr lang="en-US" dirty="0"/>
          </a:p>
        </p:txBody>
      </p:sp>
    </p:spTree>
    <p:extLst>
      <p:ext uri="{BB962C8B-B14F-4D97-AF65-F5344CB8AC3E}">
        <p14:creationId xmlns:p14="http://schemas.microsoft.com/office/powerpoint/2010/main" val="22496671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F4E702-AFD0-4A1A-9EFD-987C4464F92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E7B9A72-A452-45A0-9460-B68489532C55}"/>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755D001-D71B-4CCE-B113-5638AF12A12A}"/>
              </a:ext>
            </a:extLst>
          </p:cNvPr>
          <p:cNvSpPr>
            <a:spLocks noGrp="1"/>
          </p:cNvSpPr>
          <p:nvPr>
            <p:ph type="dt" sz="half" idx="10"/>
          </p:nvPr>
        </p:nvSpPr>
        <p:spPr/>
        <p:txBody>
          <a:bodyPr/>
          <a:lstStyle/>
          <a:p>
            <a:fld id="{089061C2-3A28-418A-BA59-6FC946B4061F}" type="datetimeFigureOut">
              <a:rPr lang="en-US" smtClean="0"/>
              <a:t>3/18/2026</a:t>
            </a:fld>
            <a:endParaRPr lang="en-US" dirty="0"/>
          </a:p>
        </p:txBody>
      </p:sp>
      <p:sp>
        <p:nvSpPr>
          <p:cNvPr id="5" name="Footer Placeholder 4">
            <a:extLst>
              <a:ext uri="{FF2B5EF4-FFF2-40B4-BE49-F238E27FC236}">
                <a16:creationId xmlns:a16="http://schemas.microsoft.com/office/drawing/2014/main" id="{A01077BE-F8BA-4D89-8E75-CFFD912D078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31C61DC-EF24-4017-A27A-817E65F01EA3}"/>
              </a:ext>
            </a:extLst>
          </p:cNvPr>
          <p:cNvSpPr>
            <a:spLocks noGrp="1"/>
          </p:cNvSpPr>
          <p:nvPr>
            <p:ph type="sldNum" sz="quarter" idx="12"/>
          </p:nvPr>
        </p:nvSpPr>
        <p:spPr/>
        <p:txBody>
          <a:bodyPr/>
          <a:lstStyle/>
          <a:p>
            <a:fld id="{E12389A1-CE68-4A6F-8C34-6F0A9EF07C8A}" type="slidenum">
              <a:rPr lang="en-US" smtClean="0"/>
              <a:t>‹#›</a:t>
            </a:fld>
            <a:endParaRPr lang="en-US" dirty="0"/>
          </a:p>
        </p:txBody>
      </p:sp>
    </p:spTree>
    <p:extLst>
      <p:ext uri="{BB962C8B-B14F-4D97-AF65-F5344CB8AC3E}">
        <p14:creationId xmlns:p14="http://schemas.microsoft.com/office/powerpoint/2010/main" val="37374233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35D87EC-21FF-400F-965B-3C110389BDB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E16C9F-5053-4F0E-9C16-162AF6E0CEC0}"/>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B05500E-704F-4386-B2A8-9F010C2F0B49}"/>
              </a:ext>
            </a:extLst>
          </p:cNvPr>
          <p:cNvSpPr>
            <a:spLocks noGrp="1"/>
          </p:cNvSpPr>
          <p:nvPr>
            <p:ph type="dt" sz="half" idx="10"/>
          </p:nvPr>
        </p:nvSpPr>
        <p:spPr/>
        <p:txBody>
          <a:bodyPr/>
          <a:lstStyle/>
          <a:p>
            <a:fld id="{089061C2-3A28-418A-BA59-6FC946B4061F}" type="datetimeFigureOut">
              <a:rPr lang="en-US" smtClean="0"/>
              <a:t>3/18/2026</a:t>
            </a:fld>
            <a:endParaRPr lang="en-US" dirty="0"/>
          </a:p>
        </p:txBody>
      </p:sp>
      <p:sp>
        <p:nvSpPr>
          <p:cNvPr id="5" name="Footer Placeholder 4">
            <a:extLst>
              <a:ext uri="{FF2B5EF4-FFF2-40B4-BE49-F238E27FC236}">
                <a16:creationId xmlns:a16="http://schemas.microsoft.com/office/drawing/2014/main" id="{F4159242-F295-42B7-B61F-D2E1E19C441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AD5560C-1D04-4914-8830-EFB438F05F6A}"/>
              </a:ext>
            </a:extLst>
          </p:cNvPr>
          <p:cNvSpPr>
            <a:spLocks noGrp="1"/>
          </p:cNvSpPr>
          <p:nvPr>
            <p:ph type="sldNum" sz="quarter" idx="12"/>
          </p:nvPr>
        </p:nvSpPr>
        <p:spPr/>
        <p:txBody>
          <a:bodyPr/>
          <a:lstStyle/>
          <a:p>
            <a:fld id="{E12389A1-CE68-4A6F-8C34-6F0A9EF07C8A}" type="slidenum">
              <a:rPr lang="en-US" smtClean="0"/>
              <a:t>‹#›</a:t>
            </a:fld>
            <a:endParaRPr lang="en-US" dirty="0"/>
          </a:p>
        </p:txBody>
      </p:sp>
    </p:spTree>
    <p:extLst>
      <p:ext uri="{BB962C8B-B14F-4D97-AF65-F5344CB8AC3E}">
        <p14:creationId xmlns:p14="http://schemas.microsoft.com/office/powerpoint/2010/main" val="18835101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8598100"/>
      </p:ext>
    </p:extLst>
  </p:cSld>
  <p:clrMapOvr>
    <a:masterClrMapping/>
  </p:clrMapOvr>
  <p:extLst>
    <p:ext uri="{DCECCB84-F9BA-43D5-87BE-67443E8EF086}">
      <p15:sldGuideLst xmlns:p15="http://schemas.microsoft.com/office/powerpoint/2012/main">
        <p15:guide id="1" orient="horz" pos="572">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xecSummary-Summar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DDE57-4E30-2343-9DAE-39F3DBBD9B61}"/>
              </a:ext>
            </a:extLst>
          </p:cNvPr>
          <p:cNvSpPr>
            <a:spLocks noGrp="1"/>
          </p:cNvSpPr>
          <p:nvPr>
            <p:ph type="title"/>
          </p:nvPr>
        </p:nvSpPr>
        <p:spPr>
          <a:xfrm>
            <a:off x="354061" y="530021"/>
            <a:ext cx="11144811" cy="1163598"/>
          </a:xfrm>
        </p:spPr>
        <p:txBody>
          <a:bodyPr>
            <a:noAutofit/>
          </a:bodyPr>
          <a:lstStyle>
            <a:lvl1pPr>
              <a:lnSpc>
                <a:spcPct val="90000"/>
              </a:lnSpc>
              <a:defRPr b="0" i="0">
                <a:solidFill>
                  <a:srgbClr val="717171"/>
                </a:solidFill>
              </a:defRPr>
            </a:lvl1pPr>
          </a:lstStyle>
          <a:p>
            <a:r>
              <a:rPr lang="en-US"/>
              <a:t>Click to edit Master title style</a:t>
            </a:r>
          </a:p>
        </p:txBody>
      </p:sp>
      <p:sp>
        <p:nvSpPr>
          <p:cNvPr id="5" name="Text Placeholder 14">
            <a:extLst>
              <a:ext uri="{FF2B5EF4-FFF2-40B4-BE49-F238E27FC236}">
                <a16:creationId xmlns:a16="http://schemas.microsoft.com/office/drawing/2014/main" id="{F757EF6B-F638-A24D-9746-2B871D5BA5B9}"/>
              </a:ext>
            </a:extLst>
          </p:cNvPr>
          <p:cNvSpPr>
            <a:spLocks noGrp="1"/>
          </p:cNvSpPr>
          <p:nvPr>
            <p:ph type="body" sz="quarter" idx="12"/>
          </p:nvPr>
        </p:nvSpPr>
        <p:spPr>
          <a:xfrm>
            <a:off x="3150150" y="2188650"/>
            <a:ext cx="8348721" cy="1049402"/>
          </a:xfrm>
          <a:prstGeom prst="rect">
            <a:avLst/>
          </a:prstGeom>
        </p:spPr>
        <p:txBody>
          <a:bodyPr lIns="0" tIns="0" rIns="0" bIns="0">
            <a:noAutofit/>
          </a:bodyPr>
          <a:lstStyle>
            <a:lvl1pPr marL="0" indent="0">
              <a:lnSpc>
                <a:spcPct val="110000"/>
              </a:lnSpc>
              <a:buNone/>
              <a:defRPr sz="1400" b="0" i="0">
                <a:solidFill>
                  <a:srgbClr val="000000"/>
                </a:solidFill>
                <a:latin typeface="Roboto Condensed Light" panose="02000000000000000000" pitchFamily="2" charset="0"/>
                <a:cs typeface="Arial Narrow" panose="020B0604020202020204" pitchFamily="34" charset="0"/>
              </a:defRPr>
            </a:lvl1pPr>
            <a:lvl2pPr marL="457154" indent="0">
              <a:lnSpc>
                <a:spcPts val="1700"/>
              </a:lnSpc>
              <a:buNone/>
              <a:defRPr sz="1400">
                <a:solidFill>
                  <a:srgbClr val="4B4B4B"/>
                </a:solidFill>
                <a:latin typeface="Arial" panose="020B0604020202020204" pitchFamily="34" charset="0"/>
                <a:cs typeface="Arial" panose="020B0604020202020204" pitchFamily="34" charset="0"/>
              </a:defRPr>
            </a:lvl2pPr>
            <a:lvl3pPr marL="914309" indent="0">
              <a:lnSpc>
                <a:spcPts val="1700"/>
              </a:lnSpc>
              <a:buNone/>
              <a:defRPr sz="1400">
                <a:solidFill>
                  <a:srgbClr val="4B4B4B"/>
                </a:solidFill>
                <a:latin typeface="Arial" panose="020B0604020202020204" pitchFamily="34" charset="0"/>
                <a:cs typeface="Arial" panose="020B0604020202020204" pitchFamily="34" charset="0"/>
              </a:defRPr>
            </a:lvl3pPr>
            <a:lvl4pPr marL="1371463" indent="0">
              <a:lnSpc>
                <a:spcPts val="1700"/>
              </a:lnSpc>
              <a:buNone/>
              <a:defRPr sz="1400">
                <a:solidFill>
                  <a:srgbClr val="4B4B4B"/>
                </a:solidFill>
                <a:latin typeface="Arial" panose="020B0604020202020204" pitchFamily="34" charset="0"/>
                <a:cs typeface="Arial" panose="020B0604020202020204" pitchFamily="34" charset="0"/>
              </a:defRPr>
            </a:lvl4pPr>
            <a:lvl5pPr marL="1828617" indent="0">
              <a:lnSpc>
                <a:spcPts val="1700"/>
              </a:lnSpc>
              <a:buNone/>
              <a:defRPr sz="1400">
                <a:solidFill>
                  <a:srgbClr val="4B4B4B"/>
                </a:solidFill>
                <a:latin typeface="Arial" panose="020B0604020202020204" pitchFamily="34" charset="0"/>
                <a:cs typeface="Arial" panose="020B0604020202020204" pitchFamily="34" charset="0"/>
              </a:defRPr>
            </a:lvl5pPr>
          </a:lstStyle>
          <a:p>
            <a:pPr lvl="0"/>
            <a:r>
              <a:rPr lang="en-US"/>
              <a:t>Click to edit Master text styles</a:t>
            </a:r>
          </a:p>
        </p:txBody>
      </p:sp>
      <p:sp>
        <p:nvSpPr>
          <p:cNvPr id="13" name="Text Placeholder 12">
            <a:extLst>
              <a:ext uri="{FF2B5EF4-FFF2-40B4-BE49-F238E27FC236}">
                <a16:creationId xmlns:a16="http://schemas.microsoft.com/office/drawing/2014/main" id="{A5895281-F05F-284A-93B8-DF31D5A43342}"/>
              </a:ext>
            </a:extLst>
          </p:cNvPr>
          <p:cNvSpPr>
            <a:spLocks noGrp="1"/>
          </p:cNvSpPr>
          <p:nvPr>
            <p:ph type="body" sz="quarter" idx="13"/>
          </p:nvPr>
        </p:nvSpPr>
        <p:spPr>
          <a:xfrm>
            <a:off x="368147" y="2211427"/>
            <a:ext cx="2356514" cy="297314"/>
          </a:xfrm>
          <a:prstGeom prst="rect">
            <a:avLst/>
          </a:prstGeom>
        </p:spPr>
        <p:txBody>
          <a:bodyPr lIns="0" tIns="0" rIns="0" bIns="0">
            <a:noAutofit/>
          </a:bodyPr>
          <a:lstStyle>
            <a:lvl1pPr marL="0" indent="0" algn="l">
              <a:lnSpc>
                <a:spcPct val="110000"/>
              </a:lnSpc>
              <a:buNone/>
              <a:defRPr sz="1800" b="0" i="0">
                <a:solidFill>
                  <a:srgbClr val="B3252E"/>
                </a:solidFill>
                <a:latin typeface="Montserrat SemiBold" panose="00000700000000000000" pitchFamily="2" charset="0"/>
                <a:cs typeface="Arial" panose="020B0604020202020204" pitchFamily="34" charset="0"/>
              </a:defRPr>
            </a:lvl1pPr>
            <a:lvl2pPr marL="457154" indent="0">
              <a:buNone/>
              <a:defRPr/>
            </a:lvl2pPr>
            <a:lvl3pPr marL="914309" indent="0">
              <a:buNone/>
              <a:defRPr/>
            </a:lvl3pPr>
            <a:lvl4pPr marL="1371463" indent="0">
              <a:buNone/>
              <a:defRPr/>
            </a:lvl4pPr>
            <a:lvl5pPr marL="1828617" indent="0">
              <a:buNone/>
              <a:defRPr/>
            </a:lvl5pPr>
          </a:lstStyle>
          <a:p>
            <a:pPr lvl="0"/>
            <a:r>
              <a:rPr lang="en-US"/>
              <a:t>Click to edit Master text styles</a:t>
            </a:r>
          </a:p>
        </p:txBody>
      </p:sp>
      <p:sp>
        <p:nvSpPr>
          <p:cNvPr id="25" name="Text Placeholder 14">
            <a:extLst>
              <a:ext uri="{FF2B5EF4-FFF2-40B4-BE49-F238E27FC236}">
                <a16:creationId xmlns:a16="http://schemas.microsoft.com/office/drawing/2014/main" id="{6FA60A94-BDD7-CD42-AD29-7AFB8051590D}"/>
              </a:ext>
            </a:extLst>
          </p:cNvPr>
          <p:cNvSpPr>
            <a:spLocks noGrp="1"/>
          </p:cNvSpPr>
          <p:nvPr>
            <p:ph type="body" sz="quarter" idx="14"/>
          </p:nvPr>
        </p:nvSpPr>
        <p:spPr>
          <a:xfrm>
            <a:off x="3130068" y="3434381"/>
            <a:ext cx="8367909" cy="1049402"/>
          </a:xfrm>
          <a:prstGeom prst="rect">
            <a:avLst/>
          </a:prstGeom>
        </p:spPr>
        <p:txBody>
          <a:bodyPr lIns="0" tIns="0" rIns="0" bIns="0">
            <a:noAutofit/>
          </a:bodyPr>
          <a:lstStyle>
            <a:lvl1pPr marL="0" indent="0">
              <a:lnSpc>
                <a:spcPct val="110000"/>
              </a:lnSpc>
              <a:buNone/>
              <a:defRPr sz="1400" b="0" i="0">
                <a:solidFill>
                  <a:srgbClr val="000000"/>
                </a:solidFill>
                <a:latin typeface="Roboto Condensed Light" panose="02000000000000000000" pitchFamily="2" charset="0"/>
                <a:cs typeface="Arial Narrow" panose="020B0604020202020204" pitchFamily="34" charset="0"/>
              </a:defRPr>
            </a:lvl1pPr>
            <a:lvl2pPr marL="457154" indent="0">
              <a:lnSpc>
                <a:spcPts val="1700"/>
              </a:lnSpc>
              <a:buNone/>
              <a:defRPr sz="1400">
                <a:solidFill>
                  <a:srgbClr val="4B4B4B"/>
                </a:solidFill>
                <a:latin typeface="Arial" panose="020B0604020202020204" pitchFamily="34" charset="0"/>
                <a:cs typeface="Arial" panose="020B0604020202020204" pitchFamily="34" charset="0"/>
              </a:defRPr>
            </a:lvl2pPr>
            <a:lvl3pPr marL="914309" indent="0">
              <a:lnSpc>
                <a:spcPts val="1700"/>
              </a:lnSpc>
              <a:buNone/>
              <a:defRPr sz="1400">
                <a:solidFill>
                  <a:srgbClr val="4B4B4B"/>
                </a:solidFill>
                <a:latin typeface="Arial" panose="020B0604020202020204" pitchFamily="34" charset="0"/>
                <a:cs typeface="Arial" panose="020B0604020202020204" pitchFamily="34" charset="0"/>
              </a:defRPr>
            </a:lvl3pPr>
            <a:lvl4pPr marL="1371463" indent="0">
              <a:lnSpc>
                <a:spcPts val="1700"/>
              </a:lnSpc>
              <a:buNone/>
              <a:defRPr sz="1400">
                <a:solidFill>
                  <a:srgbClr val="4B4B4B"/>
                </a:solidFill>
                <a:latin typeface="Arial" panose="020B0604020202020204" pitchFamily="34" charset="0"/>
                <a:cs typeface="Arial" panose="020B0604020202020204" pitchFamily="34" charset="0"/>
              </a:defRPr>
            </a:lvl4pPr>
            <a:lvl5pPr marL="1828617" indent="0">
              <a:lnSpc>
                <a:spcPts val="1700"/>
              </a:lnSpc>
              <a:buNone/>
              <a:defRPr sz="1400">
                <a:solidFill>
                  <a:srgbClr val="4B4B4B"/>
                </a:solidFill>
                <a:latin typeface="Arial" panose="020B0604020202020204" pitchFamily="34" charset="0"/>
                <a:cs typeface="Arial" panose="020B0604020202020204" pitchFamily="34" charset="0"/>
              </a:defRPr>
            </a:lvl5pPr>
          </a:lstStyle>
          <a:p>
            <a:pPr lvl="0"/>
            <a:r>
              <a:rPr lang="en-US"/>
              <a:t>Click to edit Master text styles</a:t>
            </a:r>
          </a:p>
        </p:txBody>
      </p:sp>
      <p:sp>
        <p:nvSpPr>
          <p:cNvPr id="26" name="Text Placeholder 12">
            <a:extLst>
              <a:ext uri="{FF2B5EF4-FFF2-40B4-BE49-F238E27FC236}">
                <a16:creationId xmlns:a16="http://schemas.microsoft.com/office/drawing/2014/main" id="{9BDD2CC1-5E1E-A249-A7A5-AE4A1333D147}"/>
              </a:ext>
            </a:extLst>
          </p:cNvPr>
          <p:cNvSpPr>
            <a:spLocks noGrp="1"/>
          </p:cNvSpPr>
          <p:nvPr>
            <p:ph type="body" sz="quarter" idx="15"/>
          </p:nvPr>
        </p:nvSpPr>
        <p:spPr>
          <a:xfrm>
            <a:off x="354060" y="3450965"/>
            <a:ext cx="2356514" cy="297314"/>
          </a:xfrm>
          <a:prstGeom prst="rect">
            <a:avLst/>
          </a:prstGeom>
        </p:spPr>
        <p:txBody>
          <a:bodyPr lIns="0" tIns="0" rIns="0" bIns="0">
            <a:noAutofit/>
          </a:bodyPr>
          <a:lstStyle>
            <a:lvl1pPr marL="0" indent="0" algn="l">
              <a:lnSpc>
                <a:spcPct val="110000"/>
              </a:lnSpc>
              <a:buNone/>
              <a:defRPr sz="1800" b="0" i="0">
                <a:solidFill>
                  <a:srgbClr val="4A4A4A"/>
                </a:solidFill>
                <a:latin typeface="Montserrat SemiBold" panose="00000700000000000000" pitchFamily="2" charset="0"/>
                <a:cs typeface="Arial" panose="020B0604020202020204" pitchFamily="34" charset="0"/>
              </a:defRPr>
            </a:lvl1pPr>
            <a:lvl2pPr marL="457154" indent="0">
              <a:buNone/>
              <a:defRPr/>
            </a:lvl2pPr>
            <a:lvl3pPr marL="914309" indent="0">
              <a:buNone/>
              <a:defRPr/>
            </a:lvl3pPr>
            <a:lvl4pPr marL="1371463" indent="0">
              <a:buNone/>
              <a:defRPr/>
            </a:lvl4pPr>
            <a:lvl5pPr marL="1828617" indent="0">
              <a:buNone/>
              <a:defRPr/>
            </a:lvl5pPr>
          </a:lstStyle>
          <a:p>
            <a:pPr lvl="0"/>
            <a:r>
              <a:rPr lang="en-US"/>
              <a:t>Click to edit Master text styles</a:t>
            </a:r>
          </a:p>
        </p:txBody>
      </p:sp>
      <p:sp>
        <p:nvSpPr>
          <p:cNvPr id="27" name="Text Placeholder 14">
            <a:extLst>
              <a:ext uri="{FF2B5EF4-FFF2-40B4-BE49-F238E27FC236}">
                <a16:creationId xmlns:a16="http://schemas.microsoft.com/office/drawing/2014/main" id="{43436B9A-1402-5E4D-97F0-E6F15B6C3293}"/>
              </a:ext>
            </a:extLst>
          </p:cNvPr>
          <p:cNvSpPr>
            <a:spLocks noGrp="1"/>
          </p:cNvSpPr>
          <p:nvPr>
            <p:ph type="body" sz="quarter" idx="16"/>
          </p:nvPr>
        </p:nvSpPr>
        <p:spPr>
          <a:xfrm>
            <a:off x="3130065" y="4680112"/>
            <a:ext cx="8367908" cy="1049402"/>
          </a:xfrm>
          <a:prstGeom prst="rect">
            <a:avLst/>
          </a:prstGeom>
        </p:spPr>
        <p:txBody>
          <a:bodyPr lIns="0" tIns="0" rIns="0" bIns="0">
            <a:noAutofit/>
          </a:bodyPr>
          <a:lstStyle>
            <a:lvl1pPr marL="0" indent="0">
              <a:lnSpc>
                <a:spcPct val="110000"/>
              </a:lnSpc>
              <a:buNone/>
              <a:defRPr sz="1400" b="0" i="0">
                <a:solidFill>
                  <a:srgbClr val="000000"/>
                </a:solidFill>
                <a:latin typeface="Roboto Condensed Light" panose="02000000000000000000" pitchFamily="2" charset="0"/>
                <a:cs typeface="Arial Narrow" panose="020B0604020202020204" pitchFamily="34" charset="0"/>
              </a:defRPr>
            </a:lvl1pPr>
            <a:lvl2pPr marL="457154" indent="0">
              <a:lnSpc>
                <a:spcPts val="1700"/>
              </a:lnSpc>
              <a:buNone/>
              <a:defRPr sz="1400">
                <a:solidFill>
                  <a:srgbClr val="4B4B4B"/>
                </a:solidFill>
                <a:latin typeface="Arial" panose="020B0604020202020204" pitchFamily="34" charset="0"/>
                <a:cs typeface="Arial" panose="020B0604020202020204" pitchFamily="34" charset="0"/>
              </a:defRPr>
            </a:lvl2pPr>
            <a:lvl3pPr marL="914309" indent="0">
              <a:lnSpc>
                <a:spcPts val="1700"/>
              </a:lnSpc>
              <a:buNone/>
              <a:defRPr sz="1400">
                <a:solidFill>
                  <a:srgbClr val="4B4B4B"/>
                </a:solidFill>
                <a:latin typeface="Arial" panose="020B0604020202020204" pitchFamily="34" charset="0"/>
                <a:cs typeface="Arial" panose="020B0604020202020204" pitchFamily="34" charset="0"/>
              </a:defRPr>
            </a:lvl3pPr>
            <a:lvl4pPr marL="1371463" indent="0">
              <a:lnSpc>
                <a:spcPts val="1700"/>
              </a:lnSpc>
              <a:buNone/>
              <a:defRPr sz="1400">
                <a:solidFill>
                  <a:srgbClr val="4B4B4B"/>
                </a:solidFill>
                <a:latin typeface="Arial" panose="020B0604020202020204" pitchFamily="34" charset="0"/>
                <a:cs typeface="Arial" panose="020B0604020202020204" pitchFamily="34" charset="0"/>
              </a:defRPr>
            </a:lvl4pPr>
            <a:lvl5pPr marL="1828617" indent="0">
              <a:lnSpc>
                <a:spcPts val="1700"/>
              </a:lnSpc>
              <a:buNone/>
              <a:defRPr sz="1400">
                <a:solidFill>
                  <a:srgbClr val="4B4B4B"/>
                </a:solidFill>
                <a:latin typeface="Arial" panose="020B0604020202020204" pitchFamily="34" charset="0"/>
                <a:cs typeface="Arial" panose="020B0604020202020204" pitchFamily="34" charset="0"/>
              </a:defRPr>
            </a:lvl5pPr>
          </a:lstStyle>
          <a:p>
            <a:pPr lvl="0"/>
            <a:r>
              <a:rPr lang="en-US"/>
              <a:t>Click to edit Master text styles</a:t>
            </a:r>
          </a:p>
        </p:txBody>
      </p:sp>
      <p:sp>
        <p:nvSpPr>
          <p:cNvPr id="28" name="Text Placeholder 12">
            <a:extLst>
              <a:ext uri="{FF2B5EF4-FFF2-40B4-BE49-F238E27FC236}">
                <a16:creationId xmlns:a16="http://schemas.microsoft.com/office/drawing/2014/main" id="{DE52E9E9-EF0F-F148-B77C-A1985515528A}"/>
              </a:ext>
            </a:extLst>
          </p:cNvPr>
          <p:cNvSpPr>
            <a:spLocks noGrp="1"/>
          </p:cNvSpPr>
          <p:nvPr>
            <p:ph type="body" sz="quarter" idx="17"/>
          </p:nvPr>
        </p:nvSpPr>
        <p:spPr>
          <a:xfrm>
            <a:off x="354060" y="4627698"/>
            <a:ext cx="2356514" cy="297314"/>
          </a:xfrm>
          <a:prstGeom prst="rect">
            <a:avLst/>
          </a:prstGeom>
        </p:spPr>
        <p:txBody>
          <a:bodyPr lIns="0" tIns="0" rIns="0" bIns="0">
            <a:noAutofit/>
          </a:bodyPr>
          <a:lstStyle>
            <a:lvl1pPr marL="0" indent="0" algn="l">
              <a:lnSpc>
                <a:spcPct val="110000"/>
              </a:lnSpc>
              <a:buNone/>
              <a:defRPr sz="1800" b="0" i="0">
                <a:solidFill>
                  <a:srgbClr val="2B9E48"/>
                </a:solidFill>
                <a:latin typeface="Montserrat SemiBold" panose="00000700000000000000" pitchFamily="2" charset="0"/>
                <a:cs typeface="Arial" panose="020B0604020202020204" pitchFamily="34" charset="0"/>
              </a:defRPr>
            </a:lvl1pPr>
            <a:lvl2pPr marL="457154" indent="0">
              <a:buNone/>
              <a:defRPr/>
            </a:lvl2pPr>
            <a:lvl3pPr marL="914309" indent="0">
              <a:buNone/>
              <a:defRPr/>
            </a:lvl3pPr>
            <a:lvl4pPr marL="1371463" indent="0">
              <a:buNone/>
              <a:defRPr/>
            </a:lvl4pPr>
            <a:lvl5pPr marL="1828617" indent="0">
              <a:buNone/>
              <a:defRPr/>
            </a:lvl5pPr>
          </a:lstStyle>
          <a:p>
            <a:pPr lvl="0"/>
            <a:r>
              <a:rPr lang="en-US"/>
              <a:t>Click to edit Master text styles</a:t>
            </a:r>
          </a:p>
        </p:txBody>
      </p:sp>
    </p:spTree>
    <p:extLst>
      <p:ext uri="{BB962C8B-B14F-4D97-AF65-F5344CB8AC3E}">
        <p14:creationId xmlns:p14="http://schemas.microsoft.com/office/powerpoint/2010/main" val="8678064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tandard blank">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8047F413-7CC3-9041-B985-1939336F2C65}"/>
              </a:ext>
            </a:extLst>
          </p:cNvPr>
          <p:cNvSpPr>
            <a:spLocks noGrp="1"/>
          </p:cNvSpPr>
          <p:nvPr>
            <p:ph type="title"/>
          </p:nvPr>
        </p:nvSpPr>
        <p:spPr>
          <a:xfrm>
            <a:off x="354059" y="530021"/>
            <a:ext cx="11117579" cy="1130188"/>
          </a:xfrm>
        </p:spPr>
        <p:txBody>
          <a:bodyPr>
            <a:noAutofit/>
          </a:bodyPr>
          <a:lstStyle>
            <a:lvl1pPr>
              <a:lnSpc>
                <a:spcPct val="90000"/>
              </a:lnSpc>
              <a:defRPr b="0" i="0">
                <a:solidFill>
                  <a:srgbClr val="717272"/>
                </a:solidFill>
              </a:defRPr>
            </a:lvl1pPr>
          </a:lstStyle>
          <a:p>
            <a:r>
              <a:rPr lang="en-US"/>
              <a:t>Click to edit Master title style</a:t>
            </a:r>
          </a:p>
        </p:txBody>
      </p:sp>
    </p:spTree>
    <p:extLst>
      <p:ext uri="{BB962C8B-B14F-4D97-AF65-F5344CB8AC3E}">
        <p14:creationId xmlns:p14="http://schemas.microsoft.com/office/powerpoint/2010/main" val="1484601852"/>
      </p:ext>
    </p:extLst>
  </p:cSld>
  <p:clrMapOvr>
    <a:masterClrMapping/>
  </p:clrMapOvr>
  <p:extLst>
    <p:ext uri="{DCECCB84-F9BA-43D5-87BE-67443E8EF086}">
      <p15:sldGuideLst xmlns:p15="http://schemas.microsoft.com/office/powerpoint/2012/main">
        <p15:guide id="1" orient="horz" pos="89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ddle Accent Bar">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059755C-3BFD-4A29-BEFA-E1183A443848}"/>
              </a:ext>
            </a:extLst>
          </p:cNvPr>
          <p:cNvSpPr/>
          <p:nvPr userDrawn="1"/>
        </p:nvSpPr>
        <p:spPr>
          <a:xfrm>
            <a:off x="0" y="1410347"/>
            <a:ext cx="12192000" cy="4804717"/>
          </a:xfrm>
          <a:prstGeom prst="rect">
            <a:avLst/>
          </a:prstGeom>
          <a:gradFill>
            <a:gsLst>
              <a:gs pos="15000">
                <a:schemeClr val="bg1"/>
              </a:gs>
              <a:gs pos="85000">
                <a:schemeClr val="bg1">
                  <a:lumMod val="85000"/>
                  <a:alpha val="64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0" name="Title 9">
            <a:extLst>
              <a:ext uri="{FF2B5EF4-FFF2-40B4-BE49-F238E27FC236}">
                <a16:creationId xmlns:a16="http://schemas.microsoft.com/office/drawing/2014/main" id="{8047F413-7CC3-9041-B985-1939336F2C65}"/>
              </a:ext>
            </a:extLst>
          </p:cNvPr>
          <p:cNvSpPr>
            <a:spLocks noGrp="1"/>
          </p:cNvSpPr>
          <p:nvPr>
            <p:ph type="title"/>
          </p:nvPr>
        </p:nvSpPr>
        <p:spPr>
          <a:xfrm>
            <a:off x="354061" y="530021"/>
            <a:ext cx="10807067" cy="1130188"/>
          </a:xfrm>
        </p:spPr>
        <p:txBody>
          <a:bodyPr>
            <a:noAutofit/>
          </a:bodyPr>
          <a:lstStyle>
            <a:lvl1pPr>
              <a:lnSpc>
                <a:spcPct val="90000"/>
              </a:lnSpc>
              <a:defRPr b="0" i="0"/>
            </a:lvl1pPr>
          </a:lstStyle>
          <a:p>
            <a:r>
              <a:rPr lang="en-US"/>
              <a:t>Click to edit Master title style</a:t>
            </a:r>
          </a:p>
        </p:txBody>
      </p:sp>
    </p:spTree>
    <p:extLst>
      <p:ext uri="{BB962C8B-B14F-4D97-AF65-F5344CB8AC3E}">
        <p14:creationId xmlns:p14="http://schemas.microsoft.com/office/powerpoint/2010/main" val="5005613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eft Sidebar Content">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F0F98D3B-482F-0747-9502-8D7180CE4483}"/>
              </a:ext>
            </a:extLst>
          </p:cNvPr>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saturation sat="79000"/>
                    </a14:imgEffect>
                  </a14:imgLayer>
                </a14:imgProps>
              </a:ext>
              <a:ext uri="{28A0092B-C50C-407E-A947-70E740481C1C}">
                <a14:useLocalDpi xmlns:a14="http://schemas.microsoft.com/office/drawing/2010/main"/>
              </a:ext>
            </a:extLst>
          </a:blip>
          <a:srcRect l="39120" r="31547" b="28119"/>
          <a:stretch/>
        </p:blipFill>
        <p:spPr>
          <a:xfrm>
            <a:off x="0" y="-1"/>
            <a:ext cx="4115852" cy="6873276"/>
          </a:xfrm>
          <a:prstGeom prst="rect">
            <a:avLst/>
          </a:prstGeom>
        </p:spPr>
      </p:pic>
      <p:sp>
        <p:nvSpPr>
          <p:cNvPr id="12" name="Rectangle 11">
            <a:extLst>
              <a:ext uri="{FF2B5EF4-FFF2-40B4-BE49-F238E27FC236}">
                <a16:creationId xmlns:a16="http://schemas.microsoft.com/office/drawing/2014/main" id="{E7372BDB-ADAA-F141-8B07-251E621C94BC}"/>
              </a:ext>
            </a:extLst>
          </p:cNvPr>
          <p:cNvSpPr/>
          <p:nvPr userDrawn="1"/>
        </p:nvSpPr>
        <p:spPr>
          <a:xfrm>
            <a:off x="5874" y="0"/>
            <a:ext cx="4115851" cy="6858000"/>
          </a:xfrm>
          <a:prstGeom prst="rect">
            <a:avLst/>
          </a:prstGeom>
          <a:gradFill>
            <a:gsLst>
              <a:gs pos="19000">
                <a:srgbClr val="41439A">
                  <a:alpha val="54000"/>
                </a:srgbClr>
              </a:gs>
              <a:gs pos="99000">
                <a:srgbClr val="4B4FA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800" dirty="0"/>
          </a:p>
        </p:txBody>
      </p:sp>
      <p:sp>
        <p:nvSpPr>
          <p:cNvPr id="8" name="TextBox 7">
            <a:extLst>
              <a:ext uri="{FF2B5EF4-FFF2-40B4-BE49-F238E27FC236}">
                <a16:creationId xmlns:a16="http://schemas.microsoft.com/office/drawing/2014/main" id="{D18D8AB7-A57D-1241-931E-54086C3A65D6}"/>
              </a:ext>
            </a:extLst>
          </p:cNvPr>
          <p:cNvSpPr txBox="1"/>
          <p:nvPr userDrawn="1"/>
        </p:nvSpPr>
        <p:spPr>
          <a:xfrm>
            <a:off x="346466" y="524428"/>
            <a:ext cx="3175923" cy="1545881"/>
          </a:xfrm>
          <a:prstGeom prst="rect">
            <a:avLst/>
          </a:prstGeom>
        </p:spPr>
        <p:txBody>
          <a:bodyPr vert="horz" wrap="square" lIns="0" tIns="6930" rIns="0" bIns="0" rtlCol="0">
            <a:noAutofit/>
          </a:bodyPr>
          <a:lstStyle/>
          <a:p>
            <a:pPr marL="7700" marR="242951" algn="just">
              <a:lnSpc>
                <a:spcPct val="90000"/>
              </a:lnSpc>
              <a:spcBef>
                <a:spcPts val="55"/>
              </a:spcBef>
            </a:pPr>
            <a:endParaRPr lang="en-US" sz="4000" b="1" i="0" spc="-30" dirty="0">
              <a:solidFill>
                <a:schemeClr val="bg1"/>
              </a:solidFill>
              <a:latin typeface="Montserrat SemiBold" pitchFamily="2" charset="77"/>
              <a:cs typeface="Arial Narrow"/>
            </a:endParaRPr>
          </a:p>
        </p:txBody>
      </p:sp>
      <p:sp>
        <p:nvSpPr>
          <p:cNvPr id="9" name="Title 9">
            <a:extLst>
              <a:ext uri="{FF2B5EF4-FFF2-40B4-BE49-F238E27FC236}">
                <a16:creationId xmlns:a16="http://schemas.microsoft.com/office/drawing/2014/main" id="{9BAAE306-3204-4CC5-884C-3D462803ACD2}"/>
              </a:ext>
            </a:extLst>
          </p:cNvPr>
          <p:cNvSpPr>
            <a:spLocks noGrp="1"/>
          </p:cNvSpPr>
          <p:nvPr>
            <p:ph type="title"/>
          </p:nvPr>
        </p:nvSpPr>
        <p:spPr>
          <a:xfrm>
            <a:off x="354061" y="530021"/>
            <a:ext cx="3175924" cy="1130188"/>
          </a:xfrm>
        </p:spPr>
        <p:txBody>
          <a:bodyPr>
            <a:noAutofit/>
          </a:bodyPr>
          <a:lstStyle>
            <a:lvl1pPr>
              <a:lnSpc>
                <a:spcPct val="90000"/>
              </a:lnSpc>
              <a:defRPr b="0" i="0">
                <a:solidFill>
                  <a:schemeClr val="bg1"/>
                </a:solidFill>
              </a:defRPr>
            </a:lvl1pPr>
          </a:lstStyle>
          <a:p>
            <a:r>
              <a:rPr lang="en-US"/>
              <a:t>Click to edit Master title style</a:t>
            </a:r>
          </a:p>
        </p:txBody>
      </p:sp>
    </p:spTree>
    <p:extLst>
      <p:ext uri="{BB962C8B-B14F-4D97-AF65-F5344CB8AC3E}">
        <p14:creationId xmlns:p14="http://schemas.microsoft.com/office/powerpoint/2010/main" val="2096974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ight Sidebar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6EFE861-8F69-7A43-B791-949CBC4BE55F}"/>
              </a:ext>
            </a:extLst>
          </p:cNvPr>
          <p:cNvSpPr/>
          <p:nvPr userDrawn="1"/>
        </p:nvSpPr>
        <p:spPr>
          <a:xfrm>
            <a:off x="8011580" y="0"/>
            <a:ext cx="4180420" cy="6858000"/>
          </a:xfrm>
          <a:prstGeom prst="rect">
            <a:avLst/>
          </a:prstGeom>
          <a:gradFill>
            <a:gsLst>
              <a:gs pos="15000">
                <a:schemeClr val="bg1"/>
              </a:gs>
              <a:gs pos="85000">
                <a:schemeClr val="bg1">
                  <a:lumMod val="8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2" name="Title 9">
            <a:extLst>
              <a:ext uri="{FF2B5EF4-FFF2-40B4-BE49-F238E27FC236}">
                <a16:creationId xmlns:a16="http://schemas.microsoft.com/office/drawing/2014/main" id="{488EE5B4-C583-A04D-B5FC-EA23A0B46B36}"/>
              </a:ext>
            </a:extLst>
          </p:cNvPr>
          <p:cNvSpPr>
            <a:spLocks noGrp="1"/>
          </p:cNvSpPr>
          <p:nvPr>
            <p:ph type="title"/>
          </p:nvPr>
        </p:nvSpPr>
        <p:spPr>
          <a:xfrm>
            <a:off x="354060" y="530021"/>
            <a:ext cx="7149944" cy="1130188"/>
          </a:xfrm>
        </p:spPr>
        <p:txBody>
          <a:bodyPr>
            <a:noAutofit/>
          </a:bodyPr>
          <a:lstStyle>
            <a:lvl1pPr>
              <a:lnSpc>
                <a:spcPct val="90000"/>
              </a:lnSpc>
              <a:defRPr b="0" i="0"/>
            </a:lvl1pPr>
          </a:lstStyle>
          <a:p>
            <a:r>
              <a:rPr lang="en-US"/>
              <a:t>Click to edit Master title style</a:t>
            </a:r>
          </a:p>
        </p:txBody>
      </p:sp>
    </p:spTree>
    <p:extLst>
      <p:ext uri="{BB962C8B-B14F-4D97-AF65-F5344CB8AC3E}">
        <p14:creationId xmlns:p14="http://schemas.microsoft.com/office/powerpoint/2010/main" val="27580066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nsight Breakdown">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8047F413-7CC3-9041-B985-1939336F2C65}"/>
              </a:ext>
            </a:extLst>
          </p:cNvPr>
          <p:cNvSpPr>
            <a:spLocks noGrp="1"/>
          </p:cNvSpPr>
          <p:nvPr>
            <p:ph type="title" hasCustomPrompt="1"/>
          </p:nvPr>
        </p:nvSpPr>
        <p:spPr>
          <a:xfrm>
            <a:off x="354060" y="530022"/>
            <a:ext cx="5145912" cy="570117"/>
          </a:xfrm>
        </p:spPr>
        <p:txBody>
          <a:bodyPr>
            <a:noAutofit/>
          </a:bodyPr>
          <a:lstStyle>
            <a:lvl1pPr>
              <a:lnSpc>
                <a:spcPct val="90000"/>
              </a:lnSpc>
              <a:defRPr b="0" i="0">
                <a:solidFill>
                  <a:schemeClr val="bg1">
                    <a:lumMod val="50000"/>
                  </a:schemeClr>
                </a:solidFill>
              </a:defRPr>
            </a:lvl1pPr>
          </a:lstStyle>
          <a:p>
            <a:r>
              <a:rPr lang="en-US"/>
              <a:t>Insight Breakdown</a:t>
            </a:r>
          </a:p>
        </p:txBody>
      </p:sp>
      <p:pic>
        <p:nvPicPr>
          <p:cNvPr id="15" name="Picture 14">
            <a:extLst>
              <a:ext uri="{FF2B5EF4-FFF2-40B4-BE49-F238E27FC236}">
                <a16:creationId xmlns:a16="http://schemas.microsoft.com/office/drawing/2014/main" id="{D4264E75-F6AB-AE43-985B-A3A1A45ED1E2}"/>
              </a:ext>
            </a:extLst>
          </p:cNvPr>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saturation sat="79000"/>
                    </a14:imgEffect>
                  </a14:imgLayer>
                </a14:imgProps>
              </a:ext>
              <a:ext uri="{28A0092B-C50C-407E-A947-70E740481C1C}">
                <a14:useLocalDpi xmlns:a14="http://schemas.microsoft.com/office/drawing/2010/main"/>
              </a:ext>
            </a:extLst>
          </a:blip>
          <a:srcRect l="39629" r="50491" b="28119"/>
          <a:stretch/>
        </p:blipFill>
        <p:spPr>
          <a:xfrm rot="5400000">
            <a:off x="4921360" y="-385937"/>
            <a:ext cx="2349281" cy="12192000"/>
          </a:xfrm>
          <a:prstGeom prst="rect">
            <a:avLst/>
          </a:prstGeom>
        </p:spPr>
      </p:pic>
      <p:sp>
        <p:nvSpPr>
          <p:cNvPr id="17" name="Rectangle 16">
            <a:extLst>
              <a:ext uri="{FF2B5EF4-FFF2-40B4-BE49-F238E27FC236}">
                <a16:creationId xmlns:a16="http://schemas.microsoft.com/office/drawing/2014/main" id="{34A8F7BE-C51B-434E-AD95-378E8F6E0F0F}"/>
              </a:ext>
            </a:extLst>
          </p:cNvPr>
          <p:cNvSpPr/>
          <p:nvPr userDrawn="1"/>
        </p:nvSpPr>
        <p:spPr>
          <a:xfrm rot="5400000">
            <a:off x="4924378" y="-388956"/>
            <a:ext cx="2343243" cy="12192002"/>
          </a:xfrm>
          <a:prstGeom prst="rect">
            <a:avLst/>
          </a:prstGeom>
          <a:gradFill>
            <a:gsLst>
              <a:gs pos="19000">
                <a:srgbClr val="41439A">
                  <a:alpha val="54000"/>
                </a:srgbClr>
              </a:gs>
              <a:gs pos="99000">
                <a:srgbClr val="4B4FA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800" dirty="0"/>
          </a:p>
        </p:txBody>
      </p:sp>
    </p:spTree>
    <p:extLst>
      <p:ext uri="{BB962C8B-B14F-4D97-AF65-F5344CB8AC3E}">
        <p14:creationId xmlns:p14="http://schemas.microsoft.com/office/powerpoint/2010/main" val="38239507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Various Levels of Support">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04D20383-3FCC-7C4F-B1C5-B9D644F808E1}"/>
              </a:ext>
            </a:extLst>
          </p:cNvPr>
          <p:cNvSpPr txBox="1"/>
          <p:nvPr userDrawn="1"/>
        </p:nvSpPr>
        <p:spPr>
          <a:xfrm>
            <a:off x="351268" y="5561419"/>
            <a:ext cx="11570733" cy="283998"/>
          </a:xfrm>
          <a:prstGeom prst="rect">
            <a:avLst/>
          </a:prstGeom>
        </p:spPr>
        <p:txBody>
          <a:bodyPr vert="horz" wrap="square" lIns="0" tIns="6930" rIns="0" bIns="0" rtlCol="0">
            <a:spAutoFit/>
          </a:bodyPr>
          <a:lstStyle/>
          <a:p>
            <a:pPr marL="7700" marR="242951" lvl="0" indent="0" algn="ctr" defTabSz="554437" rtl="0" eaLnBrk="1" fontAlgn="auto" latinLnBrk="0" hangingPunct="1">
              <a:lnSpc>
                <a:spcPct val="90000"/>
              </a:lnSpc>
              <a:spcBef>
                <a:spcPts val="1000"/>
              </a:spcBef>
              <a:spcAft>
                <a:spcPts val="0"/>
              </a:spcAft>
              <a:buClrTx/>
              <a:buSzTx/>
              <a:buFontTx/>
              <a:buNone/>
              <a:tabLst/>
              <a:defRPr/>
            </a:pPr>
            <a:r>
              <a:rPr lang="en-US" sz="2000" b="1" i="0" dirty="0">
                <a:solidFill>
                  <a:srgbClr val="41439A"/>
                </a:solidFill>
                <a:latin typeface="Montserrat SemiBold" pitchFamily="2" charset="77"/>
              </a:rPr>
              <a:t>Diagnostic and consistent frameworks are used throughout all four options.</a:t>
            </a:r>
          </a:p>
        </p:txBody>
      </p:sp>
      <p:sp>
        <p:nvSpPr>
          <p:cNvPr id="26" name="Oval 25">
            <a:extLst>
              <a:ext uri="{FF2B5EF4-FFF2-40B4-BE49-F238E27FC236}">
                <a16:creationId xmlns:a16="http://schemas.microsoft.com/office/drawing/2014/main" id="{9E98C6B9-9801-2049-89AF-F94E0519AED1}"/>
              </a:ext>
            </a:extLst>
          </p:cNvPr>
          <p:cNvSpPr/>
          <p:nvPr userDrawn="1"/>
        </p:nvSpPr>
        <p:spPr>
          <a:xfrm>
            <a:off x="639997" y="2235200"/>
            <a:ext cx="2834271" cy="2834640"/>
          </a:xfrm>
          <a:prstGeom prst="ellipse">
            <a:avLst/>
          </a:prstGeom>
          <a:solidFill>
            <a:srgbClr val="41439A">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7" name="TextBox 26">
            <a:extLst>
              <a:ext uri="{FF2B5EF4-FFF2-40B4-BE49-F238E27FC236}">
                <a16:creationId xmlns:a16="http://schemas.microsoft.com/office/drawing/2014/main" id="{48C5C57C-EF5C-A14F-8C7D-2C892950EE5D}"/>
              </a:ext>
            </a:extLst>
          </p:cNvPr>
          <p:cNvSpPr txBox="1"/>
          <p:nvPr userDrawn="1"/>
        </p:nvSpPr>
        <p:spPr>
          <a:xfrm>
            <a:off x="746396" y="3021264"/>
            <a:ext cx="2621474" cy="283998"/>
          </a:xfrm>
          <a:prstGeom prst="rect">
            <a:avLst/>
          </a:prstGeom>
        </p:spPr>
        <p:txBody>
          <a:bodyPr vert="horz" wrap="square" lIns="0" tIns="6930" rIns="0" bIns="0" rtlCol="0">
            <a:spAutoFit/>
          </a:bodyPr>
          <a:lstStyle/>
          <a:p>
            <a:pPr algn="ctr" rtl="0">
              <a:lnSpc>
                <a:spcPct val="90000"/>
              </a:lnSpc>
              <a:buSzPts val="2800"/>
              <a:buFont typeface="Arial" panose="020B0604020202020204" pitchFamily="34" charset="0"/>
              <a:buNone/>
            </a:pPr>
            <a:r>
              <a:rPr lang="en-US" sz="2000" b="1" i="0" u="none" strike="noStrike" kern="1200" baseline="0" dirty="0">
                <a:solidFill>
                  <a:schemeClr val="bg1"/>
                </a:solidFill>
                <a:latin typeface="Montserrat SemiBold" pitchFamily="2" charset="77"/>
              </a:rPr>
              <a:t>DIY Toolkit</a:t>
            </a:r>
          </a:p>
        </p:txBody>
      </p:sp>
      <p:sp>
        <p:nvSpPr>
          <p:cNvPr id="28" name="TextBox 27">
            <a:extLst>
              <a:ext uri="{FF2B5EF4-FFF2-40B4-BE49-F238E27FC236}">
                <a16:creationId xmlns:a16="http://schemas.microsoft.com/office/drawing/2014/main" id="{822836B6-57C7-3145-A73C-5DECF33CF9CF}"/>
              </a:ext>
            </a:extLst>
          </p:cNvPr>
          <p:cNvSpPr txBox="1"/>
          <p:nvPr userDrawn="1"/>
        </p:nvSpPr>
        <p:spPr>
          <a:xfrm>
            <a:off x="1031106" y="3439160"/>
            <a:ext cx="2052053" cy="1019584"/>
          </a:xfrm>
          <a:prstGeom prst="rect">
            <a:avLst/>
          </a:prstGeom>
        </p:spPr>
        <p:txBody>
          <a:bodyPr vert="horz" wrap="square" lIns="0" tIns="6930" rIns="0" bIns="0" rtlCol="0">
            <a:spAutoFit/>
          </a:bodyPr>
          <a:lstStyle/>
          <a:p>
            <a:pPr algn="ctr">
              <a:lnSpc>
                <a:spcPct val="110000"/>
              </a:lnSpc>
            </a:pPr>
            <a:r>
              <a:rPr lang="en-CA" sz="1200" b="0" i="0" kern="1200" dirty="0">
                <a:solidFill>
                  <a:schemeClr val="bg1"/>
                </a:solidFill>
                <a:effectLst/>
                <a:latin typeface="Roboto Condensed Light" panose="02000000000000000000" pitchFamily="2" charset="0"/>
                <a:ea typeface="Roboto Condensed Light" panose="02000000000000000000" pitchFamily="2" charset="0"/>
                <a:cs typeface="+mn-cs"/>
              </a:rPr>
              <a:t>“Our team has already made this critical project a priority, and we have the time and capability, but some guidance along the way would be  helpful.” </a:t>
            </a:r>
          </a:p>
        </p:txBody>
      </p:sp>
      <p:sp>
        <p:nvSpPr>
          <p:cNvPr id="29" name="Oval 28">
            <a:extLst>
              <a:ext uri="{FF2B5EF4-FFF2-40B4-BE49-F238E27FC236}">
                <a16:creationId xmlns:a16="http://schemas.microsoft.com/office/drawing/2014/main" id="{5F7934EF-7D77-8E47-B92E-DB566035F413}"/>
              </a:ext>
            </a:extLst>
          </p:cNvPr>
          <p:cNvSpPr/>
          <p:nvPr userDrawn="1"/>
        </p:nvSpPr>
        <p:spPr>
          <a:xfrm>
            <a:off x="3311994" y="2235200"/>
            <a:ext cx="2834271" cy="2834640"/>
          </a:xfrm>
          <a:prstGeom prst="ellipse">
            <a:avLst/>
          </a:prstGeom>
          <a:solidFill>
            <a:srgbClr val="41439A">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30" name="TextBox 29">
            <a:extLst>
              <a:ext uri="{FF2B5EF4-FFF2-40B4-BE49-F238E27FC236}">
                <a16:creationId xmlns:a16="http://schemas.microsoft.com/office/drawing/2014/main" id="{2687958E-F387-1B47-A1A1-7456666D95C1}"/>
              </a:ext>
            </a:extLst>
          </p:cNvPr>
          <p:cNvSpPr txBox="1"/>
          <p:nvPr userDrawn="1"/>
        </p:nvSpPr>
        <p:spPr>
          <a:xfrm>
            <a:off x="3408763" y="2746944"/>
            <a:ext cx="2621474" cy="560996"/>
          </a:xfrm>
          <a:prstGeom prst="rect">
            <a:avLst/>
          </a:prstGeom>
        </p:spPr>
        <p:txBody>
          <a:bodyPr vert="horz" wrap="square" lIns="0" tIns="6930" rIns="0" bIns="0" rtlCol="0">
            <a:spAutoFit/>
          </a:bodyPr>
          <a:lstStyle/>
          <a:p>
            <a:pPr algn="ctr" rtl="0">
              <a:lnSpc>
                <a:spcPct val="90000"/>
              </a:lnSpc>
              <a:buSzPts val="2800"/>
              <a:buFont typeface="Arial" panose="020B0604020202020204" pitchFamily="34" charset="0"/>
              <a:buNone/>
            </a:pPr>
            <a:r>
              <a:rPr lang="en-US" sz="2000" b="1" i="0" u="none" strike="noStrike" kern="1200" baseline="0" dirty="0">
                <a:solidFill>
                  <a:schemeClr val="bg1"/>
                </a:solidFill>
                <a:latin typeface="Montserrat SemiBold" pitchFamily="2" charset="77"/>
              </a:rPr>
              <a:t>Guided Implementation</a:t>
            </a:r>
          </a:p>
        </p:txBody>
      </p:sp>
      <p:sp>
        <p:nvSpPr>
          <p:cNvPr id="31" name="TextBox 30">
            <a:extLst>
              <a:ext uri="{FF2B5EF4-FFF2-40B4-BE49-F238E27FC236}">
                <a16:creationId xmlns:a16="http://schemas.microsoft.com/office/drawing/2014/main" id="{39C0FAF0-D25D-C846-9AB6-57D70838B891}"/>
              </a:ext>
            </a:extLst>
          </p:cNvPr>
          <p:cNvSpPr txBox="1"/>
          <p:nvPr userDrawn="1"/>
        </p:nvSpPr>
        <p:spPr>
          <a:xfrm>
            <a:off x="3693473" y="3439160"/>
            <a:ext cx="2052053" cy="1224768"/>
          </a:xfrm>
          <a:prstGeom prst="rect">
            <a:avLst/>
          </a:prstGeom>
        </p:spPr>
        <p:txBody>
          <a:bodyPr vert="horz" wrap="square" lIns="0" tIns="6930" rIns="0" bIns="0" rtlCol="0">
            <a:spAutoFit/>
          </a:bodyPr>
          <a:lstStyle/>
          <a:p>
            <a:pPr algn="ctr">
              <a:lnSpc>
                <a:spcPct val="110000"/>
              </a:lnSpc>
            </a:pPr>
            <a:r>
              <a:rPr lang="en-CA" sz="1200" b="0" i="0" kern="1200" dirty="0">
                <a:solidFill>
                  <a:schemeClr val="bg1"/>
                </a:solidFill>
                <a:effectLst/>
                <a:latin typeface="Roboto Condensed Light" panose="02000000000000000000" pitchFamily="2" charset="0"/>
                <a:ea typeface="Roboto Condensed Light" panose="02000000000000000000" pitchFamily="2" charset="0"/>
                <a:cs typeface="+mn-cs"/>
              </a:rPr>
              <a:t>“Our team knows that we need to fix a process, but we need assistance to determine where to focus. Some check-ins along the way would help keep us on track.”</a:t>
            </a:r>
          </a:p>
          <a:p>
            <a:pPr algn="ctr">
              <a:lnSpc>
                <a:spcPct val="110000"/>
              </a:lnSpc>
            </a:pPr>
            <a:endParaRPr lang="en-CA" sz="1200" b="0" i="0" kern="1200" dirty="0">
              <a:solidFill>
                <a:schemeClr val="bg1"/>
              </a:solidFill>
              <a:effectLst/>
              <a:latin typeface="Roboto Condensed Light" panose="02000000000000000000" pitchFamily="2" charset="0"/>
              <a:ea typeface="Roboto Condensed Light" panose="02000000000000000000" pitchFamily="2" charset="0"/>
              <a:cs typeface="+mn-cs"/>
            </a:endParaRPr>
          </a:p>
        </p:txBody>
      </p:sp>
      <p:sp>
        <p:nvSpPr>
          <p:cNvPr id="32" name="Oval 31">
            <a:extLst>
              <a:ext uri="{FF2B5EF4-FFF2-40B4-BE49-F238E27FC236}">
                <a16:creationId xmlns:a16="http://schemas.microsoft.com/office/drawing/2014/main" id="{2ACC858F-1D39-2B41-949E-070EB0C0418C}"/>
              </a:ext>
            </a:extLst>
          </p:cNvPr>
          <p:cNvSpPr/>
          <p:nvPr userDrawn="1"/>
        </p:nvSpPr>
        <p:spPr>
          <a:xfrm>
            <a:off x="5983991" y="2235200"/>
            <a:ext cx="2834271" cy="2834640"/>
          </a:xfrm>
          <a:prstGeom prst="ellipse">
            <a:avLst/>
          </a:prstGeom>
          <a:solidFill>
            <a:srgbClr val="41439A">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33" name="TextBox 32">
            <a:extLst>
              <a:ext uri="{FF2B5EF4-FFF2-40B4-BE49-F238E27FC236}">
                <a16:creationId xmlns:a16="http://schemas.microsoft.com/office/drawing/2014/main" id="{7248CF82-0839-1B42-90C6-2565B8E19DAA}"/>
              </a:ext>
            </a:extLst>
          </p:cNvPr>
          <p:cNvSpPr txBox="1"/>
          <p:nvPr userDrawn="1"/>
        </p:nvSpPr>
        <p:spPr>
          <a:xfrm>
            <a:off x="6110971" y="3021264"/>
            <a:ext cx="2621474" cy="283998"/>
          </a:xfrm>
          <a:prstGeom prst="rect">
            <a:avLst/>
          </a:prstGeom>
        </p:spPr>
        <p:txBody>
          <a:bodyPr vert="horz" wrap="square" lIns="0" tIns="6930" rIns="0" bIns="0" rtlCol="0">
            <a:spAutoFit/>
          </a:bodyPr>
          <a:lstStyle/>
          <a:p>
            <a:pPr algn="ctr" rtl="0">
              <a:lnSpc>
                <a:spcPct val="90000"/>
              </a:lnSpc>
              <a:buSzPts val="2800"/>
              <a:buFont typeface="Arial" panose="020B0604020202020204" pitchFamily="34" charset="0"/>
              <a:buNone/>
            </a:pPr>
            <a:r>
              <a:rPr lang="en-US" sz="2000" b="1" i="0" u="none" strike="noStrike" kern="1200" baseline="0" dirty="0">
                <a:solidFill>
                  <a:schemeClr val="bg1"/>
                </a:solidFill>
                <a:latin typeface="Montserrat SemiBold" pitchFamily="2" charset="77"/>
              </a:rPr>
              <a:t>Workshop</a:t>
            </a:r>
          </a:p>
        </p:txBody>
      </p:sp>
      <p:sp>
        <p:nvSpPr>
          <p:cNvPr id="34" name="TextBox 33">
            <a:extLst>
              <a:ext uri="{FF2B5EF4-FFF2-40B4-BE49-F238E27FC236}">
                <a16:creationId xmlns:a16="http://schemas.microsoft.com/office/drawing/2014/main" id="{FFE019FE-4785-EB46-B01D-CB07AB2C430F}"/>
              </a:ext>
            </a:extLst>
          </p:cNvPr>
          <p:cNvSpPr txBox="1"/>
          <p:nvPr userDrawn="1"/>
        </p:nvSpPr>
        <p:spPr>
          <a:xfrm>
            <a:off x="6415998" y="3439160"/>
            <a:ext cx="1944593" cy="1224768"/>
          </a:xfrm>
          <a:prstGeom prst="rect">
            <a:avLst/>
          </a:prstGeom>
        </p:spPr>
        <p:txBody>
          <a:bodyPr vert="horz" wrap="square" lIns="0" tIns="6930" rIns="0" bIns="0" rtlCol="0">
            <a:spAutoFit/>
          </a:bodyPr>
          <a:lstStyle/>
          <a:p>
            <a:pPr algn="ctr">
              <a:lnSpc>
                <a:spcPct val="110000"/>
              </a:lnSpc>
            </a:pPr>
            <a:r>
              <a:rPr lang="en-CA" sz="1200" b="0" i="0" kern="1200" dirty="0">
                <a:solidFill>
                  <a:schemeClr val="bg1"/>
                </a:solidFill>
                <a:effectLst/>
                <a:latin typeface="Roboto Condensed Light" panose="02000000000000000000" pitchFamily="2" charset="0"/>
                <a:ea typeface="Roboto Condensed Light" panose="02000000000000000000" pitchFamily="2" charset="0"/>
                <a:cs typeface="+mn-cs"/>
              </a:rPr>
              <a:t>“We need to hit the ground running and get this project kicked off immediately. Our team has the ability to take this over once we get a framework and strategy in place.”</a:t>
            </a:r>
          </a:p>
        </p:txBody>
      </p:sp>
      <p:sp>
        <p:nvSpPr>
          <p:cNvPr id="36" name="Oval 35">
            <a:extLst>
              <a:ext uri="{FF2B5EF4-FFF2-40B4-BE49-F238E27FC236}">
                <a16:creationId xmlns:a16="http://schemas.microsoft.com/office/drawing/2014/main" id="{4613E971-548E-644E-AC62-5E7A3EB2413E}"/>
              </a:ext>
            </a:extLst>
          </p:cNvPr>
          <p:cNvSpPr/>
          <p:nvPr userDrawn="1"/>
        </p:nvSpPr>
        <p:spPr>
          <a:xfrm>
            <a:off x="8655986" y="2235200"/>
            <a:ext cx="2834271" cy="2834640"/>
          </a:xfrm>
          <a:prstGeom prst="ellipse">
            <a:avLst/>
          </a:prstGeom>
          <a:solidFill>
            <a:srgbClr val="41439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37" name="TextBox 36">
            <a:extLst>
              <a:ext uri="{FF2B5EF4-FFF2-40B4-BE49-F238E27FC236}">
                <a16:creationId xmlns:a16="http://schemas.microsoft.com/office/drawing/2014/main" id="{4CDDF159-01E9-D844-865D-6938B43C7FC3}"/>
              </a:ext>
            </a:extLst>
          </p:cNvPr>
          <p:cNvSpPr txBox="1"/>
          <p:nvPr userDrawn="1"/>
        </p:nvSpPr>
        <p:spPr>
          <a:xfrm>
            <a:off x="8772545" y="3021264"/>
            <a:ext cx="2621474" cy="283998"/>
          </a:xfrm>
          <a:prstGeom prst="rect">
            <a:avLst/>
          </a:prstGeom>
        </p:spPr>
        <p:txBody>
          <a:bodyPr vert="horz" wrap="square" lIns="0" tIns="6930" rIns="0" bIns="0" rtlCol="0">
            <a:spAutoFit/>
          </a:bodyPr>
          <a:lstStyle/>
          <a:p>
            <a:pPr algn="ctr" rtl="0">
              <a:lnSpc>
                <a:spcPct val="90000"/>
              </a:lnSpc>
              <a:buSzPts val="2800"/>
              <a:buFont typeface="Arial" panose="020B0604020202020204" pitchFamily="34" charset="0"/>
              <a:buNone/>
            </a:pPr>
            <a:r>
              <a:rPr lang="en-US" sz="2000" b="1" i="0" u="none" strike="noStrike" kern="1200" baseline="0" dirty="0">
                <a:solidFill>
                  <a:schemeClr val="bg1"/>
                </a:solidFill>
                <a:latin typeface="Montserrat SemiBold" pitchFamily="2" charset="77"/>
              </a:rPr>
              <a:t>Consulting</a:t>
            </a:r>
          </a:p>
        </p:txBody>
      </p:sp>
      <p:sp>
        <p:nvSpPr>
          <p:cNvPr id="38" name="TextBox 37">
            <a:extLst>
              <a:ext uri="{FF2B5EF4-FFF2-40B4-BE49-F238E27FC236}">
                <a16:creationId xmlns:a16="http://schemas.microsoft.com/office/drawing/2014/main" id="{2A598409-5DD3-E046-B8A2-B2ECEB9E82DB}"/>
              </a:ext>
            </a:extLst>
          </p:cNvPr>
          <p:cNvSpPr txBox="1"/>
          <p:nvPr userDrawn="1"/>
        </p:nvSpPr>
        <p:spPr>
          <a:xfrm>
            <a:off x="9057254" y="3439160"/>
            <a:ext cx="2052053" cy="1019584"/>
          </a:xfrm>
          <a:prstGeom prst="rect">
            <a:avLst/>
          </a:prstGeom>
        </p:spPr>
        <p:txBody>
          <a:bodyPr vert="horz" wrap="square" lIns="0" tIns="6930" rIns="0" bIns="0" rtlCol="0">
            <a:spAutoFit/>
          </a:bodyPr>
          <a:lstStyle/>
          <a:p>
            <a:pPr algn="ctr">
              <a:lnSpc>
                <a:spcPct val="110000"/>
              </a:lnSpc>
            </a:pPr>
            <a:r>
              <a:rPr lang="en-CA" sz="1200" b="0" i="0" kern="1200" dirty="0">
                <a:solidFill>
                  <a:schemeClr val="bg1"/>
                </a:solidFill>
                <a:effectLst/>
                <a:latin typeface="Roboto Condensed Light" panose="02000000000000000000" pitchFamily="2" charset="0"/>
                <a:ea typeface="Roboto Condensed Light" panose="02000000000000000000" pitchFamily="2" charset="0"/>
                <a:cs typeface="+mn-cs"/>
              </a:rPr>
              <a:t>“Our team does not have the time or the knowledge to take this project on. We need assistance through the entirety of this project.”</a:t>
            </a:r>
          </a:p>
          <a:p>
            <a:pPr algn="ctr">
              <a:lnSpc>
                <a:spcPct val="110000"/>
              </a:lnSpc>
            </a:pPr>
            <a:endParaRPr lang="en-CA" sz="1200" b="0" i="0" kern="1200" dirty="0">
              <a:solidFill>
                <a:schemeClr val="bg1"/>
              </a:solidFill>
              <a:effectLst/>
              <a:latin typeface="Roboto Condensed Light" panose="02000000000000000000" pitchFamily="2" charset="0"/>
              <a:ea typeface="Roboto Condensed Light" panose="02000000000000000000" pitchFamily="2" charset="0"/>
              <a:cs typeface="+mn-cs"/>
            </a:endParaRPr>
          </a:p>
        </p:txBody>
      </p:sp>
      <p:sp>
        <p:nvSpPr>
          <p:cNvPr id="39" name="TextBox 38">
            <a:extLst>
              <a:ext uri="{FF2B5EF4-FFF2-40B4-BE49-F238E27FC236}">
                <a16:creationId xmlns:a16="http://schemas.microsoft.com/office/drawing/2014/main" id="{B7A24B53-8F5A-EF4B-A9C9-8343BC4F4E5B}"/>
              </a:ext>
            </a:extLst>
          </p:cNvPr>
          <p:cNvSpPr txBox="1"/>
          <p:nvPr userDrawn="1"/>
        </p:nvSpPr>
        <p:spPr>
          <a:xfrm>
            <a:off x="336841" y="514802"/>
            <a:ext cx="11341804" cy="1032921"/>
          </a:xfrm>
          <a:prstGeom prst="rect">
            <a:avLst/>
          </a:prstGeom>
        </p:spPr>
        <p:txBody>
          <a:bodyPr vert="horz" wrap="square" lIns="0" tIns="6930" rIns="0" bIns="0" rtlCol="0">
            <a:noAutofit/>
          </a:bodyPr>
          <a:lstStyle/>
          <a:p>
            <a:pPr marL="7700" marR="242951" algn="l">
              <a:lnSpc>
                <a:spcPct val="90000"/>
              </a:lnSpc>
              <a:spcBef>
                <a:spcPts val="55"/>
              </a:spcBef>
            </a:pPr>
            <a:r>
              <a:rPr lang="en-US" sz="4000" b="1" i="0" dirty="0">
                <a:solidFill>
                  <a:srgbClr val="717171"/>
                </a:solidFill>
                <a:latin typeface="Montserrat SemiBold" pitchFamily="2" charset="77"/>
              </a:rPr>
              <a:t>Various levels of support to best suit your needs</a:t>
            </a:r>
            <a:endParaRPr lang="en-US" sz="4000" b="1" i="0" spc="-30" dirty="0">
              <a:solidFill>
                <a:srgbClr val="717171"/>
              </a:solidFill>
              <a:latin typeface="Montserrat SemiBold" pitchFamily="2" charset="77"/>
              <a:cs typeface="Arial Narrow"/>
            </a:endParaRPr>
          </a:p>
        </p:txBody>
      </p:sp>
    </p:spTree>
    <p:extLst>
      <p:ext uri="{BB962C8B-B14F-4D97-AF65-F5344CB8AC3E}">
        <p14:creationId xmlns:p14="http://schemas.microsoft.com/office/powerpoint/2010/main" val="1627502633"/>
      </p:ext>
    </p:extLst>
  </p:cSld>
  <p:clrMapOvr>
    <a:masterClrMapping/>
  </p:clrMapOvr>
  <p:extLst>
    <p:ext uri="{DCECCB84-F9BA-43D5-87BE-67443E8EF086}">
      <p15:sldGuideLst xmlns:p15="http://schemas.microsoft.com/office/powerpoint/2012/main">
        <p15:guide id="1" orient="horz" pos="1865">
          <p15:clr>
            <a:srgbClr val="FBAE40"/>
          </p15:clr>
        </p15:guide>
        <p15:guide id="2" orient="horz" pos="1979">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1D06A3-D72F-4F98-AFA0-B43EAD1F2F3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6568053-6651-4707-A710-974F574C473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1F81645-1F47-4F27-B1DE-B307586230B2}"/>
              </a:ext>
            </a:extLst>
          </p:cNvPr>
          <p:cNvSpPr>
            <a:spLocks noGrp="1"/>
          </p:cNvSpPr>
          <p:nvPr>
            <p:ph type="dt" sz="half" idx="10"/>
          </p:nvPr>
        </p:nvSpPr>
        <p:spPr/>
        <p:txBody>
          <a:bodyPr/>
          <a:lstStyle/>
          <a:p>
            <a:fld id="{089061C2-3A28-418A-BA59-6FC946B4061F}" type="datetimeFigureOut">
              <a:rPr lang="en-US" smtClean="0"/>
              <a:t>3/18/2026</a:t>
            </a:fld>
            <a:endParaRPr lang="en-US" dirty="0"/>
          </a:p>
        </p:txBody>
      </p:sp>
      <p:sp>
        <p:nvSpPr>
          <p:cNvPr id="5" name="Footer Placeholder 4">
            <a:extLst>
              <a:ext uri="{FF2B5EF4-FFF2-40B4-BE49-F238E27FC236}">
                <a16:creationId xmlns:a16="http://schemas.microsoft.com/office/drawing/2014/main" id="{C9B7F561-303E-48DC-BE2F-218EFFB865C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6FA90891-1CAC-411E-A568-30ED22D8D0DE}"/>
              </a:ext>
            </a:extLst>
          </p:cNvPr>
          <p:cNvSpPr>
            <a:spLocks noGrp="1"/>
          </p:cNvSpPr>
          <p:nvPr>
            <p:ph type="sldNum" sz="quarter" idx="12"/>
          </p:nvPr>
        </p:nvSpPr>
        <p:spPr/>
        <p:txBody>
          <a:bodyPr/>
          <a:lstStyle/>
          <a:p>
            <a:fld id="{E12389A1-CE68-4A6F-8C34-6F0A9EF07C8A}" type="slidenum">
              <a:rPr lang="en-US" smtClean="0"/>
              <a:t>‹#›</a:t>
            </a:fld>
            <a:endParaRPr lang="en-US" dirty="0"/>
          </a:p>
        </p:txBody>
      </p:sp>
    </p:spTree>
    <p:extLst>
      <p:ext uri="{BB962C8B-B14F-4D97-AF65-F5344CB8AC3E}">
        <p14:creationId xmlns:p14="http://schemas.microsoft.com/office/powerpoint/2010/main" val="8815812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esearch Contributors and Experts B">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0A7A87E3-6D99-8946-A365-05075C72EA60}"/>
              </a:ext>
            </a:extLst>
          </p:cNvPr>
          <p:cNvSpPr>
            <a:spLocks noGrp="1"/>
          </p:cNvSpPr>
          <p:nvPr>
            <p:ph type="body" sz="quarter" idx="11" hasCustomPrompt="1"/>
          </p:nvPr>
        </p:nvSpPr>
        <p:spPr>
          <a:xfrm>
            <a:off x="344867" y="1742438"/>
            <a:ext cx="3849186" cy="264974"/>
          </a:xfrm>
          <a:prstGeom prst="rect">
            <a:avLst/>
          </a:prstGeom>
        </p:spPr>
        <p:txBody>
          <a:bodyPr lIns="0" tIns="0" rIns="0" bIns="0">
            <a:noAutofit/>
          </a:bodyPr>
          <a:lstStyle>
            <a:lvl1pPr marL="0" indent="0">
              <a:buNone/>
              <a:defRPr sz="2000" b="1" i="0">
                <a:solidFill>
                  <a:srgbClr val="41439A"/>
                </a:solidFill>
                <a:latin typeface="Montserrat SemiBold" pitchFamily="2" charset="77"/>
              </a:defRPr>
            </a:lvl1pPr>
            <a:lvl2pPr>
              <a:defRPr sz="1500" b="1" i="0">
                <a:latin typeface="Montserrat SemiBold" pitchFamily="2" charset="77"/>
              </a:defRPr>
            </a:lvl2pPr>
            <a:lvl3pPr>
              <a:defRPr sz="1500" b="1" i="0">
                <a:latin typeface="Montserrat SemiBold" pitchFamily="2" charset="77"/>
              </a:defRPr>
            </a:lvl3pPr>
            <a:lvl4pPr>
              <a:defRPr sz="1500" b="1" i="0">
                <a:latin typeface="Montserrat SemiBold" pitchFamily="2" charset="77"/>
              </a:defRPr>
            </a:lvl4pPr>
            <a:lvl5pPr>
              <a:defRPr sz="1500" b="1" i="0">
                <a:latin typeface="Montserrat SemiBold" pitchFamily="2" charset="77"/>
              </a:defRPr>
            </a:lvl5pPr>
          </a:lstStyle>
          <a:p>
            <a:pPr lvl="0"/>
            <a:r>
              <a:rPr lang="en-US"/>
              <a:t>Paul </a:t>
            </a:r>
            <a:r>
              <a:rPr lang="en-US" err="1"/>
              <a:t>Willson</a:t>
            </a:r>
            <a:r>
              <a:rPr lang="en-US"/>
              <a:t> </a:t>
            </a:r>
          </a:p>
        </p:txBody>
      </p:sp>
      <p:sp>
        <p:nvSpPr>
          <p:cNvPr id="10" name="Text Placeholder 8">
            <a:extLst>
              <a:ext uri="{FF2B5EF4-FFF2-40B4-BE49-F238E27FC236}">
                <a16:creationId xmlns:a16="http://schemas.microsoft.com/office/drawing/2014/main" id="{20CC50DE-8543-1446-90E6-8AEF1CF32DC8}"/>
              </a:ext>
            </a:extLst>
          </p:cNvPr>
          <p:cNvSpPr>
            <a:spLocks noGrp="1"/>
          </p:cNvSpPr>
          <p:nvPr>
            <p:ph type="body" sz="quarter" idx="12" hasCustomPrompt="1"/>
          </p:nvPr>
        </p:nvSpPr>
        <p:spPr>
          <a:xfrm>
            <a:off x="344867" y="2065999"/>
            <a:ext cx="3849186" cy="438571"/>
          </a:xfrm>
          <a:prstGeom prst="rect">
            <a:avLst/>
          </a:prstGeom>
        </p:spPr>
        <p:txBody>
          <a:bodyPr lIns="0" tIns="0" rIns="0" bIns="0">
            <a:noAutofit/>
          </a:bodyPr>
          <a:lstStyle>
            <a:lvl1pPr marL="0" marR="0" indent="0" algn="l" defTabSz="914309" rtl="0" eaLnBrk="1" fontAlgn="auto" latinLnBrk="0" hangingPunct="1">
              <a:lnSpc>
                <a:spcPts val="1600"/>
              </a:lnSpc>
              <a:spcBef>
                <a:spcPts val="0"/>
              </a:spcBef>
              <a:spcAft>
                <a:spcPts val="0"/>
              </a:spcAft>
              <a:buClrTx/>
              <a:buSzTx/>
              <a:buFont typeface="Arial" panose="020B0604020202020204" pitchFamily="34" charset="0"/>
              <a:buNone/>
              <a:tabLst/>
              <a:defRPr sz="1200" b="0" i="0">
                <a:solidFill>
                  <a:srgbClr val="4B4B4B"/>
                </a:solidFill>
                <a:latin typeface="Exo" pitchFamily="2" charset="77"/>
              </a:defRPr>
            </a:lvl1pPr>
            <a:lvl2pPr>
              <a:defRPr sz="1500" b="1" i="0">
                <a:latin typeface="Montserrat SemiBold" pitchFamily="2" charset="77"/>
              </a:defRPr>
            </a:lvl2pPr>
            <a:lvl3pPr>
              <a:defRPr sz="1500" b="1" i="0">
                <a:latin typeface="Montserrat SemiBold" pitchFamily="2" charset="77"/>
              </a:defRPr>
            </a:lvl3pPr>
            <a:lvl4pPr>
              <a:defRPr sz="1500" b="1" i="0">
                <a:latin typeface="Montserrat SemiBold" pitchFamily="2" charset="77"/>
              </a:defRPr>
            </a:lvl4pPr>
            <a:lvl5pPr>
              <a:defRPr sz="1500" b="1" i="0">
                <a:latin typeface="Montserrat SemiBold" pitchFamily="2" charset="77"/>
              </a:defRPr>
            </a:lvl5pPr>
          </a:lstStyle>
          <a:p>
            <a:pPr lvl="0"/>
            <a:r>
              <a:rPr lang="en-US"/>
              <a:t>Senior Demographer</a:t>
            </a:r>
            <a:br>
              <a:rPr lang="en-US"/>
            </a:br>
            <a:r>
              <a:rPr lang="en-US"/>
              <a:t>Info-Tech Research Group</a:t>
            </a:r>
          </a:p>
        </p:txBody>
      </p:sp>
      <p:sp>
        <p:nvSpPr>
          <p:cNvPr id="15" name="Text Placeholder 8">
            <a:extLst>
              <a:ext uri="{FF2B5EF4-FFF2-40B4-BE49-F238E27FC236}">
                <a16:creationId xmlns:a16="http://schemas.microsoft.com/office/drawing/2014/main" id="{9A018879-2AAE-DD4D-BED8-A9EBF65B3327}"/>
              </a:ext>
            </a:extLst>
          </p:cNvPr>
          <p:cNvSpPr>
            <a:spLocks noGrp="1"/>
          </p:cNvSpPr>
          <p:nvPr>
            <p:ph type="body" sz="quarter" idx="17" hasCustomPrompt="1"/>
          </p:nvPr>
        </p:nvSpPr>
        <p:spPr>
          <a:xfrm>
            <a:off x="6192738" y="1742438"/>
            <a:ext cx="3849186" cy="264974"/>
          </a:xfrm>
          <a:prstGeom prst="rect">
            <a:avLst/>
          </a:prstGeom>
        </p:spPr>
        <p:txBody>
          <a:bodyPr lIns="0" tIns="0" rIns="0" bIns="0">
            <a:noAutofit/>
          </a:bodyPr>
          <a:lstStyle>
            <a:lvl1pPr marL="0" indent="0">
              <a:buNone/>
              <a:defRPr sz="2000" b="1" i="0">
                <a:solidFill>
                  <a:srgbClr val="41439A"/>
                </a:solidFill>
                <a:latin typeface="Montserrat SemiBold" pitchFamily="2" charset="77"/>
              </a:defRPr>
            </a:lvl1pPr>
            <a:lvl2pPr>
              <a:defRPr sz="1500" b="1" i="0">
                <a:latin typeface="Montserrat SemiBold" pitchFamily="2" charset="77"/>
              </a:defRPr>
            </a:lvl2pPr>
            <a:lvl3pPr>
              <a:defRPr sz="1500" b="1" i="0">
                <a:latin typeface="Montserrat SemiBold" pitchFamily="2" charset="77"/>
              </a:defRPr>
            </a:lvl3pPr>
            <a:lvl4pPr>
              <a:defRPr sz="1500" b="1" i="0">
                <a:latin typeface="Montserrat SemiBold" pitchFamily="2" charset="77"/>
              </a:defRPr>
            </a:lvl4pPr>
            <a:lvl5pPr>
              <a:defRPr sz="1500" b="1" i="0">
                <a:latin typeface="Montserrat SemiBold" pitchFamily="2" charset="77"/>
              </a:defRPr>
            </a:lvl5pPr>
          </a:lstStyle>
          <a:p>
            <a:pPr lvl="0"/>
            <a:r>
              <a:rPr lang="en-US"/>
              <a:t>Paul </a:t>
            </a:r>
            <a:r>
              <a:rPr lang="en-US" err="1"/>
              <a:t>Willson</a:t>
            </a:r>
            <a:r>
              <a:rPr lang="en-US"/>
              <a:t> </a:t>
            </a:r>
          </a:p>
        </p:txBody>
      </p:sp>
      <p:sp>
        <p:nvSpPr>
          <p:cNvPr id="17" name="Text Placeholder 8">
            <a:extLst>
              <a:ext uri="{FF2B5EF4-FFF2-40B4-BE49-F238E27FC236}">
                <a16:creationId xmlns:a16="http://schemas.microsoft.com/office/drawing/2014/main" id="{BA22E391-D54A-C649-8259-B59C6D235D8E}"/>
              </a:ext>
            </a:extLst>
          </p:cNvPr>
          <p:cNvSpPr>
            <a:spLocks noGrp="1"/>
          </p:cNvSpPr>
          <p:nvPr>
            <p:ph type="body" sz="quarter" idx="18" hasCustomPrompt="1"/>
          </p:nvPr>
        </p:nvSpPr>
        <p:spPr>
          <a:xfrm>
            <a:off x="6192738" y="2057034"/>
            <a:ext cx="3849186" cy="455988"/>
          </a:xfrm>
          <a:prstGeom prst="rect">
            <a:avLst/>
          </a:prstGeom>
        </p:spPr>
        <p:txBody>
          <a:bodyPr lIns="0" tIns="0" rIns="0" bIns="0">
            <a:noAutofit/>
          </a:bodyPr>
          <a:lstStyle>
            <a:lvl1pPr marL="0" indent="0">
              <a:lnSpc>
                <a:spcPts val="1600"/>
              </a:lnSpc>
              <a:spcBef>
                <a:spcPts val="0"/>
              </a:spcBef>
              <a:buNone/>
              <a:defRPr sz="1200" b="0" i="0">
                <a:solidFill>
                  <a:srgbClr val="4B4B4B"/>
                </a:solidFill>
                <a:latin typeface="Exo" pitchFamily="2" charset="77"/>
              </a:defRPr>
            </a:lvl1pPr>
            <a:lvl2pPr>
              <a:defRPr sz="1500" b="1" i="0">
                <a:latin typeface="Montserrat SemiBold" pitchFamily="2" charset="77"/>
              </a:defRPr>
            </a:lvl2pPr>
            <a:lvl3pPr>
              <a:defRPr sz="1500" b="1" i="0">
                <a:latin typeface="Montserrat SemiBold" pitchFamily="2" charset="77"/>
              </a:defRPr>
            </a:lvl3pPr>
            <a:lvl4pPr>
              <a:defRPr sz="1500" b="1" i="0">
                <a:latin typeface="Montserrat SemiBold" pitchFamily="2" charset="77"/>
              </a:defRPr>
            </a:lvl4pPr>
            <a:lvl5pPr>
              <a:defRPr sz="1500" b="1" i="0">
                <a:latin typeface="Montserrat SemiBold" pitchFamily="2" charset="77"/>
              </a:defRPr>
            </a:lvl5pPr>
          </a:lstStyle>
          <a:p>
            <a:pPr lvl="0"/>
            <a:r>
              <a:rPr lang="en-US"/>
              <a:t>Senior Demographer</a:t>
            </a:r>
            <a:br>
              <a:rPr lang="en-US"/>
            </a:br>
            <a:r>
              <a:rPr lang="en-US"/>
              <a:t>Info-Tech Research Group</a:t>
            </a:r>
          </a:p>
        </p:txBody>
      </p:sp>
      <p:sp>
        <p:nvSpPr>
          <p:cNvPr id="19" name="TextBox 18">
            <a:extLst>
              <a:ext uri="{FF2B5EF4-FFF2-40B4-BE49-F238E27FC236}">
                <a16:creationId xmlns:a16="http://schemas.microsoft.com/office/drawing/2014/main" id="{A6483C06-5D8D-1B47-B88B-5FEE88718A75}"/>
              </a:ext>
            </a:extLst>
          </p:cNvPr>
          <p:cNvSpPr txBox="1"/>
          <p:nvPr userDrawn="1"/>
        </p:nvSpPr>
        <p:spPr>
          <a:xfrm>
            <a:off x="336842" y="424272"/>
            <a:ext cx="6560771" cy="541209"/>
          </a:xfrm>
          <a:prstGeom prst="rect">
            <a:avLst/>
          </a:prstGeom>
        </p:spPr>
        <p:txBody>
          <a:bodyPr vert="horz" wrap="square" lIns="0" tIns="6930" rIns="0" bIns="0" rtlCol="0">
            <a:noAutofit/>
          </a:bodyPr>
          <a:lstStyle/>
          <a:p>
            <a:pPr marL="7700" marR="242951" algn="l">
              <a:lnSpc>
                <a:spcPct val="90000"/>
              </a:lnSpc>
              <a:spcBef>
                <a:spcPts val="55"/>
              </a:spcBef>
            </a:pPr>
            <a:r>
              <a:rPr lang="en-US" sz="4000" b="1" i="0" dirty="0">
                <a:solidFill>
                  <a:srgbClr val="717171"/>
                </a:solidFill>
                <a:latin typeface="Montserrat SemiBold" pitchFamily="2" charset="77"/>
              </a:rPr>
              <a:t>Research Contributors and Experts</a:t>
            </a:r>
            <a:endParaRPr lang="en-US" sz="4000" b="1" i="0" spc="-30" dirty="0">
              <a:solidFill>
                <a:srgbClr val="717171"/>
              </a:solidFill>
              <a:latin typeface="Montserrat SemiBold" pitchFamily="2" charset="77"/>
              <a:cs typeface="Arial Narrow"/>
            </a:endParaRPr>
          </a:p>
        </p:txBody>
      </p:sp>
    </p:spTree>
    <p:extLst>
      <p:ext uri="{BB962C8B-B14F-4D97-AF65-F5344CB8AC3E}">
        <p14:creationId xmlns:p14="http://schemas.microsoft.com/office/powerpoint/2010/main" val="25600040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Works Cite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92454BFC-BC26-0B4D-A0EE-0E0CCEA287B5}"/>
              </a:ext>
            </a:extLst>
          </p:cNvPr>
          <p:cNvSpPr>
            <a:spLocks noGrp="1"/>
          </p:cNvSpPr>
          <p:nvPr>
            <p:ph type="body" sz="quarter" idx="11" hasCustomPrompt="1"/>
          </p:nvPr>
        </p:nvSpPr>
        <p:spPr>
          <a:xfrm>
            <a:off x="383113" y="1552499"/>
            <a:ext cx="5477019" cy="4503847"/>
          </a:xfrm>
          <a:prstGeom prst="rect">
            <a:avLst/>
          </a:prstGeom>
        </p:spPr>
        <p:txBody>
          <a:bodyPr lIns="0" tIns="0" rIns="0" bIns="0">
            <a:noAutofit/>
          </a:bodyPr>
          <a:lstStyle>
            <a:lvl1pPr marL="7700" marR="161326" indent="0" algn="just">
              <a:lnSpc>
                <a:spcPts val="1558"/>
              </a:lnSpc>
              <a:spcBef>
                <a:spcPts val="12"/>
              </a:spcBef>
              <a:buNone/>
              <a:defRPr sz="1200" baseline="0">
                <a:solidFill>
                  <a:srgbClr val="000000"/>
                </a:solidFill>
                <a:latin typeface="Roboto Condensed Light" panose="02000000000000000000" pitchFamily="2" charset="0"/>
              </a:defRPr>
            </a:lvl1pPr>
          </a:lstStyle>
          <a:p>
            <a:pPr marL="7701" marR="242975" algn="just">
              <a:spcBef>
                <a:spcPts val="55"/>
              </a:spcBef>
            </a:pPr>
            <a:r>
              <a:rPr lang="en-CA" sz="1200" spc="-30" err="1">
                <a:solidFill>
                  <a:srgbClr val="464646"/>
                </a:solidFill>
                <a:latin typeface="Roboto Condensed Light" panose="02000000000000000000" pitchFamily="2" charset="0"/>
                <a:cs typeface="Arial Narrow"/>
              </a:rPr>
              <a:t>Bersin</a:t>
            </a:r>
            <a:r>
              <a:rPr lang="en-CA" sz="1200" spc="-30">
                <a:solidFill>
                  <a:srgbClr val="464646"/>
                </a:solidFill>
                <a:latin typeface="Roboto Condensed Light" panose="02000000000000000000" pitchFamily="2" charset="0"/>
                <a:cs typeface="Arial Narrow"/>
              </a:rPr>
              <a:t>,</a:t>
            </a:r>
            <a:r>
              <a:rPr lang="en-CA" sz="1200" spc="-64">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Josh.</a:t>
            </a:r>
            <a:r>
              <a:rPr lang="en-CA" sz="1200" spc="-64">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“Time</a:t>
            </a:r>
            <a:r>
              <a:rPr lang="en-CA" sz="1200" spc="-64">
                <a:solidFill>
                  <a:srgbClr val="464646"/>
                </a:solidFill>
                <a:latin typeface="Roboto Condensed Light" panose="02000000000000000000" pitchFamily="2" charset="0"/>
                <a:cs typeface="Arial Narrow"/>
              </a:rPr>
              <a:t> </a:t>
            </a:r>
            <a:r>
              <a:rPr lang="en-CA" sz="1200" spc="-18">
                <a:solidFill>
                  <a:srgbClr val="464646"/>
                </a:solidFill>
                <a:latin typeface="Roboto Condensed Light" panose="02000000000000000000" pitchFamily="2" charset="0"/>
                <a:cs typeface="Arial Narrow"/>
              </a:rPr>
              <a:t>to</a:t>
            </a:r>
            <a:r>
              <a:rPr lang="en-CA" sz="1200" spc="-64">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Scrap</a:t>
            </a:r>
            <a:r>
              <a:rPr lang="en-CA" sz="1200" spc="-64">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Performance</a:t>
            </a:r>
            <a:r>
              <a:rPr lang="en-CA" sz="1200" spc="-121">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Appraisals?”</a:t>
            </a:r>
            <a:r>
              <a:rPr lang="en-CA" sz="1200" spc="-64">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Forbes</a:t>
            </a:r>
            <a:r>
              <a:rPr lang="en-CA" sz="1200" spc="-61">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Magazine.</a:t>
            </a:r>
            <a:r>
              <a:rPr lang="en-CA" sz="1200" spc="-64">
                <a:solidFill>
                  <a:srgbClr val="464646"/>
                </a:solidFill>
                <a:latin typeface="Roboto Condensed Light" panose="02000000000000000000" pitchFamily="2" charset="0"/>
                <a:cs typeface="Arial Narrow"/>
              </a:rPr>
              <a:t> </a:t>
            </a:r>
            <a:r>
              <a:rPr lang="en-CA" sz="1200" spc="-3">
                <a:solidFill>
                  <a:srgbClr val="464646"/>
                </a:solidFill>
                <a:latin typeface="Roboto Condensed Light" panose="02000000000000000000" pitchFamily="2" charset="0"/>
                <a:cs typeface="Arial Narrow"/>
              </a:rPr>
              <a:t>5</a:t>
            </a:r>
            <a:r>
              <a:rPr lang="en-CA" sz="1200" spc="-64">
                <a:solidFill>
                  <a:srgbClr val="464646"/>
                </a:solidFill>
                <a:latin typeface="Roboto Condensed Light" panose="02000000000000000000" pitchFamily="2" charset="0"/>
                <a:cs typeface="Arial Narrow"/>
              </a:rPr>
              <a:t> </a:t>
            </a:r>
            <a:r>
              <a:rPr lang="en-CA" sz="1200" spc="-27">
                <a:solidFill>
                  <a:srgbClr val="464646"/>
                </a:solidFill>
                <a:latin typeface="Roboto Condensed Light" panose="02000000000000000000" pitchFamily="2" charset="0"/>
                <a:cs typeface="Arial Narrow"/>
              </a:rPr>
              <a:t>June</a:t>
            </a:r>
            <a:r>
              <a:rPr lang="en-CA" sz="1200" spc="-64">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2013.</a:t>
            </a:r>
            <a:r>
              <a:rPr lang="en-CA" sz="1200" spc="-64">
                <a:solidFill>
                  <a:srgbClr val="464646"/>
                </a:solidFill>
                <a:latin typeface="Roboto Condensed Light" panose="02000000000000000000" pitchFamily="2" charset="0"/>
                <a:cs typeface="Arial Narrow"/>
              </a:rPr>
              <a:t> </a:t>
            </a:r>
            <a:r>
              <a:rPr lang="en-CA" sz="1200" spc="-42">
                <a:solidFill>
                  <a:srgbClr val="464646"/>
                </a:solidFill>
                <a:latin typeface="Roboto Condensed Light" panose="02000000000000000000" pitchFamily="2" charset="0"/>
                <a:cs typeface="Arial Narrow"/>
              </a:rPr>
              <a:t>Web.  </a:t>
            </a:r>
            <a:r>
              <a:rPr lang="en-CA" sz="1200" spc="-21">
                <a:solidFill>
                  <a:srgbClr val="464646"/>
                </a:solidFill>
                <a:latin typeface="Roboto Condensed Light" panose="02000000000000000000" pitchFamily="2" charset="0"/>
                <a:cs typeface="Arial Narrow"/>
              </a:rPr>
              <a:t>30 </a:t>
            </a:r>
            <a:r>
              <a:rPr lang="en-CA" sz="1200" spc="-24">
                <a:solidFill>
                  <a:srgbClr val="464646"/>
                </a:solidFill>
                <a:latin typeface="Roboto Condensed Light" panose="02000000000000000000" pitchFamily="2" charset="0"/>
                <a:cs typeface="Arial Narrow"/>
              </a:rPr>
              <a:t>Oct </a:t>
            </a:r>
            <a:r>
              <a:rPr lang="en-CA" sz="1200" spc="-30">
                <a:solidFill>
                  <a:srgbClr val="464646"/>
                </a:solidFill>
                <a:latin typeface="Roboto Condensed Light" panose="02000000000000000000" pitchFamily="2" charset="0"/>
                <a:cs typeface="Arial Narrow"/>
              </a:rPr>
              <a:t>2013. </a:t>
            </a:r>
            <a:r>
              <a:rPr lang="en-CA" sz="1200" spc="-36">
                <a:solidFill>
                  <a:srgbClr val="0076B7"/>
                </a:solidFill>
                <a:latin typeface="Roboto Condensed Light" panose="02000000000000000000" pitchFamily="2" charset="0"/>
                <a:cs typeface="Arial Narrow"/>
                <a:hlinkClick r:id="rId2">
                  <a:extLst>
                    <a:ext uri="{A12FA001-AC4F-418D-AE19-62706E023703}">
                      <ahyp:hlinkClr xmlns:ahyp="http://schemas.microsoft.com/office/drawing/2018/hyperlinkcolor" val="tx"/>
                    </a:ext>
                  </a:extLst>
                </a:hlinkClick>
              </a:rPr>
              <a:t>&lt;http://www.forbes.com/sites/joshbersin/2013/05/06/time-to-scrap-performance- </a:t>
            </a:r>
            <a:r>
              <a:rPr lang="en-CA" sz="1200" spc="-36">
                <a:solidFill>
                  <a:srgbClr val="0076B7"/>
                </a:solidFill>
                <a:latin typeface="Roboto Condensed Light" panose="02000000000000000000" pitchFamily="2" charset="0"/>
                <a:cs typeface="Arial Narrow"/>
              </a:rPr>
              <a:t> </a:t>
            </a:r>
            <a:r>
              <a:rPr lang="en-CA" sz="1200" spc="-33">
                <a:solidFill>
                  <a:srgbClr val="0076B7"/>
                </a:solidFill>
                <a:latin typeface="Roboto Condensed Light" panose="02000000000000000000" pitchFamily="2" charset="0"/>
                <a:cs typeface="Arial Narrow"/>
              </a:rPr>
              <a:t>appraisals/&gt;</a:t>
            </a:r>
            <a:r>
              <a:rPr lang="en-CA" sz="1200" spc="-33">
                <a:solidFill>
                  <a:srgbClr val="464646"/>
                </a:solidFill>
                <a:latin typeface="Roboto Condensed Light" panose="02000000000000000000" pitchFamily="2" charset="0"/>
                <a:cs typeface="Arial Narrow"/>
              </a:rPr>
              <a:t>.</a:t>
            </a:r>
            <a:endParaRPr lang="en-CA" sz="1200">
              <a:latin typeface="Roboto Condensed Light" panose="02000000000000000000" pitchFamily="2" charset="0"/>
              <a:cs typeface="Arial Narrow"/>
            </a:endParaRPr>
          </a:p>
          <a:p>
            <a:pPr>
              <a:spcBef>
                <a:spcPts val="12"/>
              </a:spcBef>
            </a:pPr>
            <a:endParaRPr lang="en-CA" sz="1200">
              <a:latin typeface="Roboto Condensed Light" panose="02000000000000000000" pitchFamily="2" charset="0"/>
              <a:cs typeface="Times New Roman"/>
            </a:endParaRPr>
          </a:p>
          <a:p>
            <a:pPr marL="7701">
              <a:lnSpc>
                <a:spcPts val="1561"/>
              </a:lnSpc>
            </a:pPr>
            <a:r>
              <a:rPr lang="en-CA" sz="1200" spc="-30">
                <a:solidFill>
                  <a:srgbClr val="464646"/>
                </a:solidFill>
                <a:latin typeface="Roboto Condensed Light" panose="02000000000000000000" pitchFamily="2" charset="0"/>
                <a:cs typeface="Arial Narrow"/>
              </a:rPr>
              <a:t>Cheese,</a:t>
            </a:r>
            <a:r>
              <a:rPr lang="en-CA" sz="1200" spc="-67">
                <a:solidFill>
                  <a:srgbClr val="464646"/>
                </a:solidFill>
                <a:latin typeface="Roboto Condensed Light" panose="02000000000000000000" pitchFamily="2" charset="0"/>
                <a:cs typeface="Arial Narrow"/>
              </a:rPr>
              <a:t> </a:t>
            </a:r>
            <a:r>
              <a:rPr lang="en-CA" sz="1200" spc="-39">
                <a:solidFill>
                  <a:srgbClr val="464646"/>
                </a:solidFill>
                <a:latin typeface="Roboto Condensed Light" panose="02000000000000000000" pitchFamily="2" charset="0"/>
                <a:cs typeface="Arial Narrow"/>
              </a:rPr>
              <a:t>Peter,</a:t>
            </a:r>
            <a:r>
              <a:rPr lang="en-CA" sz="1200" spc="-64">
                <a:solidFill>
                  <a:srgbClr val="464646"/>
                </a:solidFill>
                <a:latin typeface="Roboto Condensed Light" panose="02000000000000000000" pitchFamily="2" charset="0"/>
                <a:cs typeface="Arial Narrow"/>
              </a:rPr>
              <a:t> </a:t>
            </a:r>
            <a:r>
              <a:rPr lang="en-CA" sz="1200" spc="-18">
                <a:solidFill>
                  <a:srgbClr val="464646"/>
                </a:solidFill>
                <a:latin typeface="Roboto Condensed Light" panose="02000000000000000000" pitchFamily="2" charset="0"/>
                <a:cs typeface="Arial Narrow"/>
              </a:rPr>
              <a:t>et</a:t>
            </a:r>
            <a:r>
              <a:rPr lang="en-CA" sz="1200" spc="-64">
                <a:solidFill>
                  <a:srgbClr val="464646"/>
                </a:solidFill>
                <a:latin typeface="Roboto Condensed Light" panose="02000000000000000000" pitchFamily="2" charset="0"/>
                <a:cs typeface="Arial Narrow"/>
              </a:rPr>
              <a:t> </a:t>
            </a:r>
            <a:r>
              <a:rPr lang="en-CA" sz="1200" spc="-24">
                <a:solidFill>
                  <a:srgbClr val="464646"/>
                </a:solidFill>
                <a:latin typeface="Roboto Condensed Light" panose="02000000000000000000" pitchFamily="2" charset="0"/>
                <a:cs typeface="Arial Narrow"/>
              </a:rPr>
              <a:t>al.</a:t>
            </a:r>
            <a:r>
              <a:rPr lang="en-CA" sz="1200" spc="-64">
                <a:solidFill>
                  <a:srgbClr val="464646"/>
                </a:solidFill>
                <a:latin typeface="Roboto Condensed Light" panose="02000000000000000000" pitchFamily="2" charset="0"/>
                <a:cs typeface="Arial Narrow"/>
              </a:rPr>
              <a:t> </a:t>
            </a:r>
            <a:r>
              <a:rPr lang="en-CA" sz="1200" spc="-3">
                <a:solidFill>
                  <a:srgbClr val="464646"/>
                </a:solidFill>
                <a:latin typeface="Roboto Condensed Light" panose="02000000000000000000" pitchFamily="2" charset="0"/>
                <a:cs typeface="Arial Narrow"/>
              </a:rPr>
              <a:t>“</a:t>
            </a:r>
            <a:r>
              <a:rPr lang="en-CA" sz="1200" spc="-64">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Creating</a:t>
            </a:r>
            <a:r>
              <a:rPr lang="en-CA" sz="1200" spc="-64">
                <a:solidFill>
                  <a:srgbClr val="464646"/>
                </a:solidFill>
                <a:latin typeface="Roboto Condensed Light" panose="02000000000000000000" pitchFamily="2" charset="0"/>
                <a:cs typeface="Arial Narrow"/>
              </a:rPr>
              <a:t> </a:t>
            </a:r>
            <a:r>
              <a:rPr lang="en-CA" sz="1200" spc="-21">
                <a:solidFill>
                  <a:srgbClr val="464646"/>
                </a:solidFill>
                <a:latin typeface="Roboto Condensed Light" panose="02000000000000000000" pitchFamily="2" charset="0"/>
                <a:cs typeface="Arial Narrow"/>
              </a:rPr>
              <a:t>an</a:t>
            </a:r>
            <a:r>
              <a:rPr lang="en-CA" sz="1200" spc="-127">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Agile</a:t>
            </a:r>
            <a:r>
              <a:rPr lang="en-CA" sz="1200" spc="-64">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Organization.”</a:t>
            </a:r>
            <a:r>
              <a:rPr lang="en-CA" sz="1200" spc="-124">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Accenture.</a:t>
            </a:r>
            <a:r>
              <a:rPr lang="en-CA" sz="1200" spc="-64">
                <a:solidFill>
                  <a:srgbClr val="464646"/>
                </a:solidFill>
                <a:latin typeface="Roboto Condensed Light" panose="02000000000000000000" pitchFamily="2" charset="0"/>
                <a:cs typeface="Arial Narrow"/>
              </a:rPr>
              <a:t> </a:t>
            </a:r>
            <a:r>
              <a:rPr lang="en-CA" sz="1200" spc="-27">
                <a:solidFill>
                  <a:srgbClr val="464646"/>
                </a:solidFill>
                <a:latin typeface="Roboto Condensed Light" panose="02000000000000000000" pitchFamily="2" charset="0"/>
                <a:cs typeface="Arial Narrow"/>
              </a:rPr>
              <a:t>Oct.</a:t>
            </a:r>
            <a:r>
              <a:rPr lang="en-CA" sz="1200" spc="-67">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2009.</a:t>
            </a:r>
            <a:r>
              <a:rPr lang="en-CA" sz="1200" spc="-64">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Web.</a:t>
            </a:r>
            <a:r>
              <a:rPr lang="en-CA" sz="1200" spc="-64">
                <a:solidFill>
                  <a:srgbClr val="464646"/>
                </a:solidFill>
                <a:latin typeface="Roboto Condensed Light" panose="02000000000000000000" pitchFamily="2" charset="0"/>
                <a:cs typeface="Arial Narrow"/>
              </a:rPr>
              <a:t> </a:t>
            </a:r>
            <a:r>
              <a:rPr lang="en-CA" sz="1200" spc="-49">
                <a:solidFill>
                  <a:srgbClr val="464646"/>
                </a:solidFill>
                <a:latin typeface="Roboto Condensed Light" panose="02000000000000000000" pitchFamily="2" charset="0"/>
                <a:cs typeface="Arial Narrow"/>
              </a:rPr>
              <a:t>Nov.</a:t>
            </a:r>
            <a:r>
              <a:rPr lang="en-CA" sz="1200" spc="-64">
                <a:solidFill>
                  <a:srgbClr val="464646"/>
                </a:solidFill>
                <a:latin typeface="Roboto Condensed Light" panose="02000000000000000000" pitchFamily="2" charset="0"/>
                <a:cs typeface="Arial Narrow"/>
              </a:rPr>
              <a:t> </a:t>
            </a:r>
            <a:r>
              <a:rPr lang="en-CA" sz="1200" spc="-36">
                <a:solidFill>
                  <a:srgbClr val="464646"/>
                </a:solidFill>
                <a:latin typeface="Roboto Condensed Light" panose="02000000000000000000" pitchFamily="2" charset="0"/>
                <a:cs typeface="Arial Narrow"/>
              </a:rPr>
              <a:t>2013.</a:t>
            </a:r>
            <a:endParaRPr lang="en-CA" sz="1200">
              <a:latin typeface="Roboto Condensed Light" panose="02000000000000000000" pitchFamily="2" charset="0"/>
              <a:cs typeface="Arial Narrow"/>
            </a:endParaRPr>
          </a:p>
          <a:p>
            <a:pPr marL="7701" marR="159031">
              <a:lnSpc>
                <a:spcPts val="1558"/>
              </a:lnSpc>
              <a:spcBef>
                <a:spcPts val="55"/>
              </a:spcBef>
            </a:pPr>
            <a:r>
              <a:rPr lang="en-CA" sz="1200" spc="-36">
                <a:solidFill>
                  <a:srgbClr val="0076B7"/>
                </a:solidFill>
                <a:latin typeface="Roboto Condensed Light" panose="02000000000000000000" pitchFamily="2" charset="0"/>
                <a:cs typeface="Arial Narrow"/>
                <a:hlinkClick r:id="rId3"/>
              </a:rPr>
              <a:t>&lt;http://www.accenture.com/SiteCollectionDocuments/PDF/OutlookPDF_AgileOrganization_02. </a:t>
            </a:r>
            <a:r>
              <a:rPr lang="en-CA" sz="1200" spc="-36">
                <a:solidFill>
                  <a:srgbClr val="0076B7"/>
                </a:solidFill>
                <a:latin typeface="Roboto Condensed Light" panose="02000000000000000000" pitchFamily="2" charset="0"/>
                <a:cs typeface="Arial Narrow"/>
              </a:rPr>
              <a:t> </a:t>
            </a:r>
            <a:r>
              <a:rPr lang="en-CA" sz="1200" spc="-30">
                <a:solidFill>
                  <a:srgbClr val="0076B7"/>
                </a:solidFill>
                <a:latin typeface="Roboto Condensed Light" panose="02000000000000000000" pitchFamily="2" charset="0"/>
                <a:cs typeface="Arial Narrow"/>
              </a:rPr>
              <a:t>pdf&gt;</a:t>
            </a:r>
            <a:r>
              <a:rPr lang="en-CA" sz="1200" spc="-30">
                <a:solidFill>
                  <a:srgbClr val="464646"/>
                </a:solidFill>
                <a:latin typeface="Roboto Condensed Light" panose="02000000000000000000" pitchFamily="2" charset="0"/>
                <a:cs typeface="Arial Narrow"/>
              </a:rPr>
              <a:t>.</a:t>
            </a:r>
            <a:endParaRPr lang="en-CA" sz="1200">
              <a:latin typeface="Roboto Condensed Light" panose="02000000000000000000" pitchFamily="2" charset="0"/>
              <a:cs typeface="Arial Narrow"/>
            </a:endParaRPr>
          </a:p>
          <a:p>
            <a:pPr>
              <a:spcBef>
                <a:spcPts val="6"/>
              </a:spcBef>
            </a:pPr>
            <a:endParaRPr lang="en-CA" sz="1200">
              <a:latin typeface="Roboto Condensed Light" panose="02000000000000000000" pitchFamily="2" charset="0"/>
              <a:cs typeface="Times New Roman"/>
            </a:endParaRPr>
          </a:p>
          <a:p>
            <a:pPr marL="7701" marR="182520">
              <a:spcBef>
                <a:spcPts val="3"/>
              </a:spcBef>
            </a:pPr>
            <a:r>
              <a:rPr lang="en-CA" sz="1200" spc="-30" err="1">
                <a:solidFill>
                  <a:srgbClr val="464646"/>
                </a:solidFill>
                <a:latin typeface="Roboto Condensed Light" panose="02000000000000000000" pitchFamily="2" charset="0"/>
                <a:cs typeface="Arial Narrow"/>
              </a:rPr>
              <a:t>Croxon</a:t>
            </a:r>
            <a:r>
              <a:rPr lang="en-CA" sz="1200" spc="-30">
                <a:solidFill>
                  <a:srgbClr val="464646"/>
                </a:solidFill>
                <a:latin typeface="Roboto Condensed Light" panose="02000000000000000000" pitchFamily="2" charset="0"/>
                <a:cs typeface="Arial Narrow"/>
              </a:rPr>
              <a:t>,</a:t>
            </a:r>
            <a:r>
              <a:rPr lang="en-CA" sz="1200" spc="-67">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Bruce</a:t>
            </a:r>
            <a:r>
              <a:rPr lang="en-CA" sz="1200" spc="-67">
                <a:solidFill>
                  <a:srgbClr val="464646"/>
                </a:solidFill>
                <a:latin typeface="Roboto Condensed Light" panose="02000000000000000000" pitchFamily="2" charset="0"/>
                <a:cs typeface="Arial Narrow"/>
              </a:rPr>
              <a:t> </a:t>
            </a:r>
            <a:r>
              <a:rPr lang="en-CA" sz="1200" spc="-18">
                <a:solidFill>
                  <a:srgbClr val="464646"/>
                </a:solidFill>
                <a:latin typeface="Roboto Condensed Light" panose="02000000000000000000" pitchFamily="2" charset="0"/>
                <a:cs typeface="Arial Narrow"/>
              </a:rPr>
              <a:t>et</a:t>
            </a:r>
            <a:r>
              <a:rPr lang="en-CA" sz="1200" spc="-64">
                <a:solidFill>
                  <a:srgbClr val="464646"/>
                </a:solidFill>
                <a:latin typeface="Roboto Condensed Light" panose="02000000000000000000" pitchFamily="2" charset="0"/>
                <a:cs typeface="Arial Narrow"/>
              </a:rPr>
              <a:t> </a:t>
            </a:r>
            <a:r>
              <a:rPr lang="en-CA" sz="1200" spc="-24">
                <a:solidFill>
                  <a:srgbClr val="464646"/>
                </a:solidFill>
                <a:latin typeface="Roboto Condensed Light" panose="02000000000000000000" pitchFamily="2" charset="0"/>
                <a:cs typeface="Arial Narrow"/>
              </a:rPr>
              <a:t>al.</a:t>
            </a:r>
            <a:r>
              <a:rPr lang="en-CA" sz="1200" spc="-67">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“Dinner</a:t>
            </a:r>
            <a:r>
              <a:rPr lang="en-CA" sz="1200" spc="-67">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Series:</a:t>
            </a:r>
            <a:r>
              <a:rPr lang="en-CA" sz="1200" spc="-64">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Performance</a:t>
            </a:r>
            <a:r>
              <a:rPr lang="en-CA" sz="1200" spc="-67">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Management</a:t>
            </a:r>
            <a:r>
              <a:rPr lang="en-CA" sz="1200" spc="-64">
                <a:solidFill>
                  <a:srgbClr val="464646"/>
                </a:solidFill>
                <a:latin typeface="Roboto Condensed Light" panose="02000000000000000000" pitchFamily="2" charset="0"/>
                <a:cs typeface="Arial Narrow"/>
              </a:rPr>
              <a:t> </a:t>
            </a:r>
            <a:r>
              <a:rPr lang="en-CA" sz="1200" spc="-27">
                <a:solidFill>
                  <a:srgbClr val="464646"/>
                </a:solidFill>
                <a:latin typeface="Roboto Condensed Light" panose="02000000000000000000" pitchFamily="2" charset="0"/>
                <a:cs typeface="Arial Narrow"/>
              </a:rPr>
              <a:t>with</a:t>
            </a:r>
            <a:r>
              <a:rPr lang="en-CA" sz="1200" spc="-67">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Bruce</a:t>
            </a:r>
            <a:r>
              <a:rPr lang="en-CA" sz="1200" spc="-67">
                <a:solidFill>
                  <a:srgbClr val="464646"/>
                </a:solidFill>
                <a:latin typeface="Roboto Condensed Light" panose="02000000000000000000" pitchFamily="2" charset="0"/>
                <a:cs typeface="Arial Narrow"/>
              </a:rPr>
              <a:t> </a:t>
            </a:r>
            <a:r>
              <a:rPr lang="en-CA" sz="1200" spc="-30" err="1">
                <a:solidFill>
                  <a:srgbClr val="464646"/>
                </a:solidFill>
                <a:latin typeface="Roboto Condensed Light" panose="02000000000000000000" pitchFamily="2" charset="0"/>
                <a:cs typeface="Arial Narrow"/>
              </a:rPr>
              <a:t>Croxon</a:t>
            </a:r>
            <a:r>
              <a:rPr lang="en-CA" sz="1200" spc="-64">
                <a:solidFill>
                  <a:srgbClr val="464646"/>
                </a:solidFill>
                <a:latin typeface="Roboto Condensed Light" panose="02000000000000000000" pitchFamily="2" charset="0"/>
                <a:cs typeface="Arial Narrow"/>
              </a:rPr>
              <a:t> </a:t>
            </a:r>
            <a:r>
              <a:rPr lang="en-CA" sz="1200" spc="-27">
                <a:solidFill>
                  <a:srgbClr val="464646"/>
                </a:solidFill>
                <a:latin typeface="Roboto Condensed Light" panose="02000000000000000000" pitchFamily="2" charset="0"/>
                <a:cs typeface="Arial Narrow"/>
              </a:rPr>
              <a:t>from</a:t>
            </a:r>
            <a:r>
              <a:rPr lang="en-CA" sz="1200" spc="-67">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CBC’s  ‘Dragon’s </a:t>
            </a:r>
            <a:r>
              <a:rPr lang="en-CA" sz="1200" spc="-30">
                <a:solidFill>
                  <a:srgbClr val="464646"/>
                </a:solidFill>
                <a:latin typeface="Roboto Condensed Light" panose="02000000000000000000" pitchFamily="2" charset="0"/>
                <a:cs typeface="Arial Narrow"/>
              </a:rPr>
              <a:t>Den’” </a:t>
            </a:r>
            <a:r>
              <a:rPr lang="en-CA" sz="1200" spc="-49">
                <a:solidFill>
                  <a:srgbClr val="464646"/>
                </a:solidFill>
                <a:latin typeface="Roboto Condensed Light" panose="02000000000000000000" pitchFamily="2" charset="0"/>
                <a:cs typeface="Arial Narrow"/>
              </a:rPr>
              <a:t>HRPA Toronto </a:t>
            </a:r>
            <a:r>
              <a:rPr lang="en-CA" sz="1200" spc="-39">
                <a:solidFill>
                  <a:srgbClr val="464646"/>
                </a:solidFill>
                <a:latin typeface="Roboto Condensed Light" panose="02000000000000000000" pitchFamily="2" charset="0"/>
                <a:cs typeface="Arial Narrow"/>
              </a:rPr>
              <a:t>Chapter. </a:t>
            </a:r>
            <a:r>
              <a:rPr lang="en-CA" sz="1200" spc="-33">
                <a:solidFill>
                  <a:srgbClr val="464646"/>
                </a:solidFill>
                <a:latin typeface="Roboto Condensed Light" panose="02000000000000000000" pitchFamily="2" charset="0"/>
                <a:cs typeface="Arial Narrow"/>
              </a:rPr>
              <a:t>Sheraton </a:t>
            </a:r>
            <a:r>
              <a:rPr lang="en-CA" sz="1200" spc="-30">
                <a:solidFill>
                  <a:srgbClr val="464646"/>
                </a:solidFill>
                <a:latin typeface="Roboto Condensed Light" panose="02000000000000000000" pitchFamily="2" charset="0"/>
                <a:cs typeface="Arial Narrow"/>
              </a:rPr>
              <a:t>Hotel, </a:t>
            </a:r>
            <a:r>
              <a:rPr lang="en-CA" sz="1200" spc="-45">
                <a:solidFill>
                  <a:srgbClr val="464646"/>
                </a:solidFill>
                <a:latin typeface="Roboto Condensed Light" panose="02000000000000000000" pitchFamily="2" charset="0"/>
                <a:cs typeface="Arial Narrow"/>
              </a:rPr>
              <a:t>Toronto, </a:t>
            </a:r>
            <a:r>
              <a:rPr lang="en-CA" sz="1200" spc="-24">
                <a:solidFill>
                  <a:srgbClr val="464646"/>
                </a:solidFill>
                <a:latin typeface="Roboto Condensed Light" panose="02000000000000000000" pitchFamily="2" charset="0"/>
                <a:cs typeface="Arial Narrow"/>
              </a:rPr>
              <a:t>ON. </a:t>
            </a:r>
            <a:r>
              <a:rPr lang="en-CA" sz="1200" spc="-21">
                <a:solidFill>
                  <a:srgbClr val="464646"/>
                </a:solidFill>
                <a:latin typeface="Roboto Condensed Light" panose="02000000000000000000" pitchFamily="2" charset="0"/>
                <a:cs typeface="Arial Narrow"/>
              </a:rPr>
              <a:t>12 </a:t>
            </a:r>
            <a:r>
              <a:rPr lang="en-CA" sz="1200" spc="-49">
                <a:solidFill>
                  <a:srgbClr val="464646"/>
                </a:solidFill>
                <a:latin typeface="Roboto Condensed Light" panose="02000000000000000000" pitchFamily="2" charset="0"/>
                <a:cs typeface="Arial Narrow"/>
              </a:rPr>
              <a:t>Nov. </a:t>
            </a:r>
            <a:r>
              <a:rPr lang="en-CA" sz="1200" spc="-30">
                <a:solidFill>
                  <a:srgbClr val="464646"/>
                </a:solidFill>
                <a:latin typeface="Roboto Condensed Light" panose="02000000000000000000" pitchFamily="2" charset="0"/>
                <a:cs typeface="Arial Narrow"/>
              </a:rPr>
              <a:t>2013. </a:t>
            </a:r>
            <a:r>
              <a:rPr lang="en-CA" sz="1200" spc="-36">
                <a:solidFill>
                  <a:srgbClr val="464646"/>
                </a:solidFill>
                <a:latin typeface="Roboto Condensed Light" panose="02000000000000000000" pitchFamily="2" charset="0"/>
                <a:cs typeface="Arial Narrow"/>
              </a:rPr>
              <a:t>Panel  discussion.</a:t>
            </a:r>
            <a:endParaRPr lang="en-CA" sz="1200">
              <a:latin typeface="Roboto Condensed Light" panose="02000000000000000000" pitchFamily="2" charset="0"/>
              <a:cs typeface="Arial Narrow"/>
            </a:endParaRPr>
          </a:p>
          <a:p>
            <a:pPr>
              <a:spcBef>
                <a:spcPts val="9"/>
              </a:spcBef>
            </a:pPr>
            <a:endParaRPr lang="en-CA" sz="1200">
              <a:latin typeface="Roboto Condensed Light" panose="02000000000000000000" pitchFamily="2" charset="0"/>
              <a:cs typeface="Times New Roman"/>
            </a:endParaRPr>
          </a:p>
          <a:p>
            <a:pPr marL="7701" marR="109358">
              <a:spcBef>
                <a:spcPts val="3"/>
              </a:spcBef>
            </a:pPr>
            <a:r>
              <a:rPr lang="en-CA" sz="1200" spc="-33" err="1">
                <a:solidFill>
                  <a:srgbClr val="464646"/>
                </a:solidFill>
                <a:latin typeface="Roboto Condensed Light" panose="02000000000000000000" pitchFamily="2" charset="0"/>
                <a:cs typeface="Arial Narrow"/>
              </a:rPr>
              <a:t>Culbert</a:t>
            </a:r>
            <a:r>
              <a:rPr lang="en-CA" sz="1200" spc="-33">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Samuel. </a:t>
            </a:r>
            <a:r>
              <a:rPr lang="en-CA" sz="1200" spc="-24">
                <a:solidFill>
                  <a:srgbClr val="464646"/>
                </a:solidFill>
                <a:latin typeface="Roboto Condensed Light" panose="02000000000000000000" pitchFamily="2" charset="0"/>
                <a:cs typeface="Arial Narrow"/>
              </a:rPr>
              <a:t>“10 </a:t>
            </a:r>
            <a:r>
              <a:rPr lang="en-CA" sz="1200" spc="-33">
                <a:solidFill>
                  <a:srgbClr val="464646"/>
                </a:solidFill>
                <a:latin typeface="Roboto Condensed Light" panose="02000000000000000000" pitchFamily="2" charset="0"/>
                <a:cs typeface="Arial Narrow"/>
              </a:rPr>
              <a:t>Reasons </a:t>
            </a:r>
            <a:r>
              <a:rPr lang="en-CA" sz="1200" spc="-18">
                <a:solidFill>
                  <a:srgbClr val="464646"/>
                </a:solidFill>
                <a:latin typeface="Roboto Condensed Light" panose="02000000000000000000" pitchFamily="2" charset="0"/>
                <a:cs typeface="Arial Narrow"/>
              </a:rPr>
              <a:t>to </a:t>
            </a:r>
            <a:r>
              <a:rPr lang="en-CA" sz="1200" spc="-24">
                <a:solidFill>
                  <a:srgbClr val="464646"/>
                </a:solidFill>
                <a:latin typeface="Roboto Condensed Light" panose="02000000000000000000" pitchFamily="2" charset="0"/>
                <a:cs typeface="Arial Narrow"/>
              </a:rPr>
              <a:t>Get Rid </a:t>
            </a:r>
            <a:r>
              <a:rPr lang="en-CA" sz="1200" spc="-18">
                <a:solidFill>
                  <a:srgbClr val="464646"/>
                </a:solidFill>
                <a:latin typeface="Roboto Condensed Light" panose="02000000000000000000" pitchFamily="2" charset="0"/>
                <a:cs typeface="Arial Narrow"/>
              </a:rPr>
              <a:t>of </a:t>
            </a:r>
            <a:r>
              <a:rPr lang="en-CA" sz="1200" spc="-33">
                <a:solidFill>
                  <a:srgbClr val="464646"/>
                </a:solidFill>
                <a:latin typeface="Roboto Condensed Light" panose="02000000000000000000" pitchFamily="2" charset="0"/>
                <a:cs typeface="Arial Narrow"/>
              </a:rPr>
              <a:t>Performance Reviews.” </a:t>
            </a:r>
            <a:r>
              <a:rPr lang="en-CA" sz="1200" spc="-30">
                <a:solidFill>
                  <a:srgbClr val="464646"/>
                </a:solidFill>
                <a:latin typeface="Roboto Condensed Light" panose="02000000000000000000" pitchFamily="2" charset="0"/>
                <a:cs typeface="Arial Narrow"/>
              </a:rPr>
              <a:t>Huffington </a:t>
            </a:r>
            <a:r>
              <a:rPr lang="en-CA" sz="1200" spc="-27">
                <a:solidFill>
                  <a:srgbClr val="464646"/>
                </a:solidFill>
                <a:latin typeface="Roboto Condensed Light" panose="02000000000000000000" pitchFamily="2" charset="0"/>
                <a:cs typeface="Arial Narrow"/>
              </a:rPr>
              <a:t>Post </a:t>
            </a:r>
            <a:r>
              <a:rPr lang="en-CA" sz="1200" spc="-36">
                <a:solidFill>
                  <a:srgbClr val="464646"/>
                </a:solidFill>
                <a:latin typeface="Roboto Condensed Light" panose="02000000000000000000" pitchFamily="2" charset="0"/>
                <a:cs typeface="Arial Narrow"/>
              </a:rPr>
              <a:t>Business.  </a:t>
            </a:r>
            <a:r>
              <a:rPr lang="en-CA" sz="1200" spc="-21">
                <a:solidFill>
                  <a:srgbClr val="464646"/>
                </a:solidFill>
                <a:latin typeface="Roboto Condensed Light" panose="02000000000000000000" pitchFamily="2" charset="0"/>
                <a:cs typeface="Arial Narrow"/>
              </a:rPr>
              <a:t>18</a:t>
            </a:r>
            <a:r>
              <a:rPr lang="en-CA" sz="1200" spc="-61">
                <a:solidFill>
                  <a:srgbClr val="464646"/>
                </a:solidFill>
                <a:latin typeface="Roboto Condensed Light" panose="02000000000000000000" pitchFamily="2" charset="0"/>
                <a:cs typeface="Arial Narrow"/>
              </a:rPr>
              <a:t> </a:t>
            </a:r>
            <a:r>
              <a:rPr lang="en-CA" sz="1200" spc="-27">
                <a:solidFill>
                  <a:srgbClr val="464646"/>
                </a:solidFill>
                <a:latin typeface="Roboto Condensed Light" panose="02000000000000000000" pitchFamily="2" charset="0"/>
                <a:cs typeface="Arial Narrow"/>
              </a:rPr>
              <a:t>Dec.</a:t>
            </a:r>
            <a:r>
              <a:rPr lang="en-CA" sz="1200" spc="-61">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2012.</a:t>
            </a:r>
            <a:r>
              <a:rPr lang="en-CA" sz="1200" spc="-61">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Web.</a:t>
            </a:r>
            <a:r>
              <a:rPr lang="en-CA" sz="1200" spc="-61">
                <a:solidFill>
                  <a:srgbClr val="464646"/>
                </a:solidFill>
                <a:latin typeface="Roboto Condensed Light" panose="02000000000000000000" pitchFamily="2" charset="0"/>
                <a:cs typeface="Arial Narrow"/>
              </a:rPr>
              <a:t> </a:t>
            </a:r>
            <a:r>
              <a:rPr lang="en-CA" sz="1200" spc="-21">
                <a:solidFill>
                  <a:srgbClr val="464646"/>
                </a:solidFill>
                <a:latin typeface="Roboto Condensed Light" panose="02000000000000000000" pitchFamily="2" charset="0"/>
                <a:cs typeface="Arial Narrow"/>
              </a:rPr>
              <a:t>28</a:t>
            </a:r>
            <a:r>
              <a:rPr lang="en-CA" sz="1200" spc="-61">
                <a:solidFill>
                  <a:srgbClr val="464646"/>
                </a:solidFill>
                <a:latin typeface="Roboto Condensed Light" panose="02000000000000000000" pitchFamily="2" charset="0"/>
                <a:cs typeface="Arial Narrow"/>
              </a:rPr>
              <a:t> </a:t>
            </a:r>
            <a:r>
              <a:rPr lang="en-CA" sz="1200" spc="-27">
                <a:solidFill>
                  <a:srgbClr val="464646"/>
                </a:solidFill>
                <a:latin typeface="Roboto Condensed Light" panose="02000000000000000000" pitchFamily="2" charset="0"/>
                <a:cs typeface="Arial Narrow"/>
              </a:rPr>
              <a:t>Oct.</a:t>
            </a:r>
            <a:r>
              <a:rPr lang="en-CA" sz="1200" spc="-61">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2013.</a:t>
            </a:r>
            <a:r>
              <a:rPr lang="en-CA" sz="1200" spc="-58">
                <a:solidFill>
                  <a:srgbClr val="464646"/>
                </a:solidFill>
                <a:latin typeface="Roboto Condensed Light" panose="02000000000000000000" pitchFamily="2" charset="0"/>
                <a:cs typeface="Arial Narrow"/>
              </a:rPr>
              <a:t> </a:t>
            </a:r>
            <a:r>
              <a:rPr lang="en-CA" sz="1200" spc="-36">
                <a:solidFill>
                  <a:srgbClr val="0076B7"/>
                </a:solidFill>
                <a:latin typeface="Roboto Condensed Light" panose="02000000000000000000" pitchFamily="2" charset="0"/>
                <a:cs typeface="Arial Narrow"/>
                <a:hlinkClick r:id="rId4"/>
              </a:rPr>
              <a:t>&lt;http://www.huffingtonpost.com/samuel-culbert/performance- </a:t>
            </a:r>
            <a:r>
              <a:rPr lang="en-CA" sz="1200" spc="-36">
                <a:solidFill>
                  <a:srgbClr val="0076B7"/>
                </a:solidFill>
                <a:latin typeface="Roboto Condensed Light" panose="02000000000000000000" pitchFamily="2" charset="0"/>
                <a:cs typeface="Arial Narrow"/>
              </a:rPr>
              <a:t> reviews_b_2325104.html&gt;</a:t>
            </a:r>
            <a:r>
              <a:rPr lang="en-CA" sz="1200" spc="-36">
                <a:solidFill>
                  <a:srgbClr val="464646"/>
                </a:solidFill>
                <a:latin typeface="Roboto Condensed Light" panose="02000000000000000000" pitchFamily="2" charset="0"/>
                <a:cs typeface="Arial Narrow"/>
              </a:rPr>
              <a:t>.</a:t>
            </a:r>
            <a:endParaRPr lang="en-CA" sz="1200">
              <a:latin typeface="Roboto Condensed Light" panose="02000000000000000000" pitchFamily="2" charset="0"/>
              <a:cs typeface="Arial Narrow"/>
            </a:endParaRPr>
          </a:p>
          <a:p>
            <a:pPr>
              <a:spcBef>
                <a:spcPts val="9"/>
              </a:spcBef>
            </a:pPr>
            <a:endParaRPr lang="en-CA" sz="1200">
              <a:latin typeface="Roboto Condensed Light" panose="02000000000000000000" pitchFamily="2" charset="0"/>
              <a:cs typeface="Times New Roman"/>
            </a:endParaRPr>
          </a:p>
          <a:p>
            <a:pPr marL="7701" marR="3081"/>
            <a:r>
              <a:rPr lang="en-CA" sz="1200" spc="-33">
                <a:solidFill>
                  <a:srgbClr val="464646"/>
                </a:solidFill>
                <a:latin typeface="Roboto Condensed Light" panose="02000000000000000000" pitchFamily="2" charset="0"/>
                <a:cs typeface="Arial Narrow"/>
              </a:rPr>
              <a:t>Denning, </a:t>
            </a:r>
            <a:r>
              <a:rPr lang="en-CA" sz="1200" spc="-30">
                <a:solidFill>
                  <a:srgbClr val="464646"/>
                </a:solidFill>
                <a:latin typeface="Roboto Condensed Light" panose="02000000000000000000" pitchFamily="2" charset="0"/>
                <a:cs typeface="Arial Narrow"/>
              </a:rPr>
              <a:t>Steve. </a:t>
            </a:r>
            <a:r>
              <a:rPr lang="en-CA" sz="1200" spc="-27">
                <a:solidFill>
                  <a:srgbClr val="464646"/>
                </a:solidFill>
                <a:latin typeface="Roboto Condensed Light" panose="02000000000000000000" pitchFamily="2" charset="0"/>
                <a:cs typeface="Arial Narrow"/>
              </a:rPr>
              <a:t>“The Case </a:t>
            </a:r>
            <a:r>
              <a:rPr lang="en-CA" sz="1200" spc="-30">
                <a:solidFill>
                  <a:srgbClr val="464646"/>
                </a:solidFill>
                <a:latin typeface="Roboto Condensed Light" panose="02000000000000000000" pitchFamily="2" charset="0"/>
                <a:cs typeface="Arial Narrow"/>
              </a:rPr>
              <a:t>Against Agile: </a:t>
            </a:r>
            <a:r>
              <a:rPr lang="en-CA" sz="1200" spc="-64">
                <a:solidFill>
                  <a:srgbClr val="464646"/>
                </a:solidFill>
                <a:latin typeface="Roboto Condensed Light" panose="02000000000000000000" pitchFamily="2" charset="0"/>
                <a:cs typeface="Arial Narrow"/>
              </a:rPr>
              <a:t>Ten </a:t>
            </a:r>
            <a:r>
              <a:rPr lang="en-CA" sz="1200" spc="-33">
                <a:solidFill>
                  <a:srgbClr val="464646"/>
                </a:solidFill>
                <a:latin typeface="Roboto Condensed Light" panose="02000000000000000000" pitchFamily="2" charset="0"/>
                <a:cs typeface="Arial Narrow"/>
              </a:rPr>
              <a:t>Perennial Management Objections.” </a:t>
            </a:r>
            <a:r>
              <a:rPr lang="en-CA" sz="1200" spc="-36">
                <a:solidFill>
                  <a:srgbClr val="464646"/>
                </a:solidFill>
                <a:latin typeface="Roboto Condensed Light" panose="02000000000000000000" pitchFamily="2" charset="0"/>
                <a:cs typeface="Arial Narrow"/>
              </a:rPr>
              <a:t>Forbes  </a:t>
            </a:r>
            <a:r>
              <a:rPr lang="en-CA" sz="1200" spc="-33">
                <a:solidFill>
                  <a:srgbClr val="464646"/>
                </a:solidFill>
                <a:latin typeface="Roboto Condensed Light" panose="02000000000000000000" pitchFamily="2" charset="0"/>
                <a:cs typeface="Arial Narrow"/>
              </a:rPr>
              <a:t>Magazine.</a:t>
            </a:r>
            <a:r>
              <a:rPr lang="en-CA" sz="1200" spc="-64">
                <a:solidFill>
                  <a:srgbClr val="464646"/>
                </a:solidFill>
                <a:latin typeface="Roboto Condensed Light" panose="02000000000000000000" pitchFamily="2" charset="0"/>
                <a:cs typeface="Arial Narrow"/>
              </a:rPr>
              <a:t> </a:t>
            </a:r>
            <a:r>
              <a:rPr lang="en-CA" sz="1200" spc="-21">
                <a:solidFill>
                  <a:srgbClr val="464646"/>
                </a:solidFill>
                <a:latin typeface="Roboto Condensed Light" panose="02000000000000000000" pitchFamily="2" charset="0"/>
                <a:cs typeface="Arial Narrow"/>
              </a:rPr>
              <a:t>17</a:t>
            </a:r>
            <a:r>
              <a:rPr lang="en-CA" sz="1200" spc="-124">
                <a:solidFill>
                  <a:srgbClr val="464646"/>
                </a:solidFill>
                <a:latin typeface="Roboto Condensed Light" panose="02000000000000000000" pitchFamily="2" charset="0"/>
                <a:cs typeface="Arial Narrow"/>
              </a:rPr>
              <a:t> </a:t>
            </a:r>
            <a:r>
              <a:rPr lang="en-CA" sz="1200" spc="-42">
                <a:solidFill>
                  <a:srgbClr val="464646"/>
                </a:solidFill>
                <a:latin typeface="Roboto Condensed Light" panose="02000000000000000000" pitchFamily="2" charset="0"/>
                <a:cs typeface="Arial Narrow"/>
              </a:rPr>
              <a:t>Apr.</a:t>
            </a:r>
            <a:r>
              <a:rPr lang="en-CA" sz="1200" spc="-64">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2012.</a:t>
            </a:r>
            <a:r>
              <a:rPr lang="en-CA" sz="1200" spc="-61">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Web.</a:t>
            </a:r>
            <a:r>
              <a:rPr lang="en-CA" sz="1200" spc="-64">
                <a:solidFill>
                  <a:srgbClr val="464646"/>
                </a:solidFill>
                <a:latin typeface="Roboto Condensed Light" panose="02000000000000000000" pitchFamily="2" charset="0"/>
                <a:cs typeface="Arial Narrow"/>
              </a:rPr>
              <a:t> </a:t>
            </a:r>
            <a:r>
              <a:rPr lang="en-CA" sz="1200" spc="-49">
                <a:solidFill>
                  <a:srgbClr val="464646"/>
                </a:solidFill>
                <a:latin typeface="Roboto Condensed Light" panose="02000000000000000000" pitchFamily="2" charset="0"/>
                <a:cs typeface="Arial Narrow"/>
              </a:rPr>
              <a:t>Nov.</a:t>
            </a:r>
            <a:r>
              <a:rPr lang="en-CA" sz="1200" spc="-64">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2013.</a:t>
            </a:r>
            <a:r>
              <a:rPr lang="en-CA" sz="1200" spc="-58">
                <a:solidFill>
                  <a:srgbClr val="464646"/>
                </a:solidFill>
                <a:latin typeface="Roboto Condensed Light" panose="02000000000000000000" pitchFamily="2" charset="0"/>
                <a:cs typeface="Arial Narrow"/>
              </a:rPr>
              <a:t> </a:t>
            </a:r>
            <a:r>
              <a:rPr lang="en-CA" sz="1200" spc="-36">
                <a:solidFill>
                  <a:srgbClr val="0076B7"/>
                </a:solidFill>
                <a:latin typeface="Roboto Condensed Light" panose="02000000000000000000" pitchFamily="2" charset="0"/>
                <a:cs typeface="Arial Narrow"/>
                <a:hlinkClick r:id="rId5"/>
              </a:rPr>
              <a:t>&lt;http://www.forbes.com/sites/stevedenning/2012/04/17/ </a:t>
            </a:r>
            <a:r>
              <a:rPr lang="en-CA" sz="1200" spc="-36">
                <a:solidFill>
                  <a:srgbClr val="0076B7"/>
                </a:solidFill>
                <a:latin typeface="Roboto Condensed Light" panose="02000000000000000000" pitchFamily="2" charset="0"/>
                <a:cs typeface="Arial Narrow"/>
              </a:rPr>
              <a:t> the-case-against-agile-ten-perennial-management-objections/&gt;</a:t>
            </a:r>
            <a:r>
              <a:rPr lang="en-CA" sz="1200" spc="-36">
                <a:solidFill>
                  <a:srgbClr val="464646"/>
                </a:solidFill>
                <a:latin typeface="Roboto Condensed Light" panose="02000000000000000000" pitchFamily="2" charset="0"/>
                <a:cs typeface="Arial Narrow"/>
              </a:rPr>
              <a:t>.</a:t>
            </a:r>
            <a:endParaRPr lang="en-CA" sz="1200">
              <a:latin typeface="Roboto Condensed Light" panose="02000000000000000000" pitchFamily="2" charset="0"/>
              <a:cs typeface="Arial Narrow"/>
            </a:endParaRPr>
          </a:p>
          <a:p>
            <a:pPr>
              <a:spcBef>
                <a:spcPts val="12"/>
              </a:spcBef>
            </a:pPr>
            <a:endParaRPr lang="en-CA" sz="1200">
              <a:latin typeface="Roboto Condensed Light" panose="02000000000000000000" pitchFamily="2" charset="0"/>
              <a:cs typeface="Times New Roman"/>
            </a:endParaRPr>
          </a:p>
          <a:p>
            <a:pPr marL="7701" marR="161342"/>
            <a:r>
              <a:rPr lang="en-CA" sz="1200" spc="-30" err="1">
                <a:solidFill>
                  <a:srgbClr val="464646"/>
                </a:solidFill>
                <a:latin typeface="Roboto Condensed Light" panose="02000000000000000000" pitchFamily="2" charset="0"/>
                <a:cs typeface="Arial Narrow"/>
              </a:rPr>
              <a:t>Estis</a:t>
            </a:r>
            <a:r>
              <a:rPr lang="en-CA" sz="1200" spc="-30">
                <a:solidFill>
                  <a:srgbClr val="464646"/>
                </a:solidFill>
                <a:latin typeface="Roboto Condensed Light" panose="02000000000000000000" pitchFamily="2" charset="0"/>
                <a:cs typeface="Arial Narrow"/>
              </a:rPr>
              <a:t>,</a:t>
            </a:r>
            <a:r>
              <a:rPr lang="en-CA" sz="1200" spc="-64">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Ryan.</a:t>
            </a:r>
            <a:r>
              <a:rPr lang="en-CA" sz="1200" spc="-61">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“Blowing</a:t>
            </a:r>
            <a:r>
              <a:rPr lang="en-CA" sz="1200" spc="-61">
                <a:solidFill>
                  <a:srgbClr val="464646"/>
                </a:solidFill>
                <a:latin typeface="Roboto Condensed Light" panose="02000000000000000000" pitchFamily="2" charset="0"/>
                <a:cs typeface="Arial Narrow"/>
              </a:rPr>
              <a:t> </a:t>
            </a:r>
            <a:r>
              <a:rPr lang="en-CA" sz="1200" spc="-21">
                <a:solidFill>
                  <a:srgbClr val="464646"/>
                </a:solidFill>
                <a:latin typeface="Roboto Condensed Light" panose="02000000000000000000" pitchFamily="2" charset="0"/>
                <a:cs typeface="Arial Narrow"/>
              </a:rPr>
              <a:t>up</a:t>
            </a:r>
            <a:r>
              <a:rPr lang="en-CA" sz="1200" spc="-61">
                <a:solidFill>
                  <a:srgbClr val="464646"/>
                </a:solidFill>
                <a:latin typeface="Roboto Condensed Light" panose="02000000000000000000" pitchFamily="2" charset="0"/>
                <a:cs typeface="Arial Narrow"/>
              </a:rPr>
              <a:t> </a:t>
            </a:r>
            <a:r>
              <a:rPr lang="en-CA" sz="1200" spc="-24">
                <a:solidFill>
                  <a:srgbClr val="464646"/>
                </a:solidFill>
                <a:latin typeface="Roboto Condensed Light" panose="02000000000000000000" pitchFamily="2" charset="0"/>
                <a:cs typeface="Arial Narrow"/>
              </a:rPr>
              <a:t>the</a:t>
            </a:r>
            <a:r>
              <a:rPr lang="en-CA" sz="1200" spc="-64">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Performance</a:t>
            </a:r>
            <a:r>
              <a:rPr lang="en-CA" sz="1200" spc="-61">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Review:</a:t>
            </a:r>
            <a:r>
              <a:rPr lang="en-CA" sz="1200" spc="-61">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Interview</a:t>
            </a:r>
            <a:r>
              <a:rPr lang="en-CA" sz="1200" spc="-61">
                <a:solidFill>
                  <a:srgbClr val="464646"/>
                </a:solidFill>
                <a:latin typeface="Roboto Condensed Light" panose="02000000000000000000" pitchFamily="2" charset="0"/>
                <a:cs typeface="Arial Narrow"/>
              </a:rPr>
              <a:t> </a:t>
            </a:r>
            <a:r>
              <a:rPr lang="en-CA" sz="1200" spc="-27">
                <a:solidFill>
                  <a:srgbClr val="464646"/>
                </a:solidFill>
                <a:latin typeface="Roboto Condensed Light" panose="02000000000000000000" pitchFamily="2" charset="0"/>
                <a:cs typeface="Arial Narrow"/>
              </a:rPr>
              <a:t>with</a:t>
            </a:r>
            <a:r>
              <a:rPr lang="en-CA" sz="1200" spc="-121">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Adobe’s</a:t>
            </a:r>
            <a:r>
              <a:rPr lang="en-CA" sz="1200" spc="-61">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Donna</a:t>
            </a:r>
            <a:r>
              <a:rPr lang="en-CA" sz="1200" spc="-61">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Morris.”</a:t>
            </a:r>
            <a:r>
              <a:rPr lang="en-CA" sz="1200" spc="-64">
                <a:solidFill>
                  <a:srgbClr val="464646"/>
                </a:solidFill>
                <a:latin typeface="Roboto Condensed Light" panose="02000000000000000000" pitchFamily="2" charset="0"/>
                <a:cs typeface="Arial Narrow"/>
              </a:rPr>
              <a:t> </a:t>
            </a:r>
            <a:r>
              <a:rPr lang="en-CA" sz="1200" spc="-36">
                <a:solidFill>
                  <a:srgbClr val="464646"/>
                </a:solidFill>
                <a:latin typeface="Roboto Condensed Light" panose="02000000000000000000" pitchFamily="2" charset="0"/>
                <a:cs typeface="Arial Narrow"/>
              </a:rPr>
              <a:t>Ryan  </a:t>
            </a:r>
            <a:r>
              <a:rPr lang="en-CA" sz="1200" spc="-30" err="1">
                <a:solidFill>
                  <a:srgbClr val="464646"/>
                </a:solidFill>
                <a:latin typeface="Roboto Condensed Light" panose="02000000000000000000" pitchFamily="2" charset="0"/>
                <a:cs typeface="Arial Narrow"/>
              </a:rPr>
              <a:t>Estis</a:t>
            </a:r>
            <a:r>
              <a:rPr lang="en-CA" sz="1200" spc="-61">
                <a:solidFill>
                  <a:srgbClr val="464646"/>
                </a:solidFill>
                <a:latin typeface="Roboto Condensed Light" panose="02000000000000000000" pitchFamily="2" charset="0"/>
                <a:cs typeface="Arial Narrow"/>
              </a:rPr>
              <a:t> </a:t>
            </a:r>
            <a:r>
              <a:rPr lang="en-CA" sz="1200" spc="-3">
                <a:solidFill>
                  <a:srgbClr val="464646"/>
                </a:solidFill>
                <a:latin typeface="Roboto Condensed Light" panose="02000000000000000000" pitchFamily="2" charset="0"/>
                <a:cs typeface="Arial Narrow"/>
              </a:rPr>
              <a:t>&amp;</a:t>
            </a:r>
            <a:r>
              <a:rPr lang="en-CA" sz="1200" spc="-118">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Associates.</a:t>
            </a:r>
            <a:r>
              <a:rPr lang="en-CA" sz="1200" spc="-61">
                <a:solidFill>
                  <a:srgbClr val="464646"/>
                </a:solidFill>
                <a:latin typeface="Roboto Condensed Light" panose="02000000000000000000" pitchFamily="2" charset="0"/>
                <a:cs typeface="Arial Narrow"/>
              </a:rPr>
              <a:t> </a:t>
            </a:r>
            <a:r>
              <a:rPr lang="en-CA" sz="1200" spc="-21">
                <a:solidFill>
                  <a:srgbClr val="464646"/>
                </a:solidFill>
                <a:latin typeface="Roboto Condensed Light" panose="02000000000000000000" pitchFamily="2" charset="0"/>
                <a:cs typeface="Arial Narrow"/>
              </a:rPr>
              <a:t>17</a:t>
            </a:r>
            <a:r>
              <a:rPr lang="en-CA" sz="1200" spc="-61">
                <a:solidFill>
                  <a:srgbClr val="464646"/>
                </a:solidFill>
                <a:latin typeface="Roboto Condensed Light" panose="02000000000000000000" pitchFamily="2" charset="0"/>
                <a:cs typeface="Arial Narrow"/>
              </a:rPr>
              <a:t> </a:t>
            </a:r>
            <a:r>
              <a:rPr lang="en-CA" sz="1200" spc="-27">
                <a:solidFill>
                  <a:srgbClr val="464646"/>
                </a:solidFill>
                <a:latin typeface="Roboto Condensed Light" panose="02000000000000000000" pitchFamily="2" charset="0"/>
                <a:cs typeface="Arial Narrow"/>
              </a:rPr>
              <a:t>June</a:t>
            </a:r>
            <a:r>
              <a:rPr lang="en-CA" sz="1200" spc="-58">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2013.</a:t>
            </a:r>
            <a:r>
              <a:rPr lang="en-CA" sz="1200" spc="-61">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Web.</a:t>
            </a:r>
            <a:r>
              <a:rPr lang="en-CA" sz="1200" spc="-61">
                <a:solidFill>
                  <a:srgbClr val="464646"/>
                </a:solidFill>
                <a:latin typeface="Roboto Condensed Light" panose="02000000000000000000" pitchFamily="2" charset="0"/>
                <a:cs typeface="Arial Narrow"/>
              </a:rPr>
              <a:t> </a:t>
            </a:r>
            <a:r>
              <a:rPr lang="en-CA" sz="1200" spc="-27">
                <a:solidFill>
                  <a:srgbClr val="464646"/>
                </a:solidFill>
                <a:latin typeface="Roboto Condensed Light" panose="02000000000000000000" pitchFamily="2" charset="0"/>
                <a:cs typeface="Arial Narrow"/>
              </a:rPr>
              <a:t>Oct.</a:t>
            </a:r>
            <a:r>
              <a:rPr lang="en-CA" sz="1200" spc="-58">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2013.</a:t>
            </a:r>
            <a:r>
              <a:rPr lang="en-CA" sz="1200" spc="-61">
                <a:solidFill>
                  <a:srgbClr val="464646"/>
                </a:solidFill>
                <a:latin typeface="Roboto Condensed Light" panose="02000000000000000000" pitchFamily="2" charset="0"/>
                <a:cs typeface="Arial Narrow"/>
              </a:rPr>
              <a:t> </a:t>
            </a:r>
            <a:r>
              <a:rPr lang="en-CA" sz="1200" spc="-36">
                <a:solidFill>
                  <a:srgbClr val="464646"/>
                </a:solidFill>
                <a:latin typeface="Roboto Condensed Light" panose="02000000000000000000" pitchFamily="2" charset="0"/>
                <a:cs typeface="Arial Narrow"/>
              </a:rPr>
              <a:t>&lt;</a:t>
            </a:r>
            <a:r>
              <a:rPr lang="en-CA" sz="1200" spc="-36">
                <a:solidFill>
                  <a:srgbClr val="0076B7"/>
                </a:solidFill>
                <a:latin typeface="Roboto Condensed Light" panose="02000000000000000000" pitchFamily="2" charset="0"/>
                <a:cs typeface="Arial Narrow"/>
                <a:hlinkClick r:id="rId6"/>
              </a:rPr>
              <a:t>http://ryanestis.com/adobe-interview/&gt;</a:t>
            </a:r>
            <a:r>
              <a:rPr lang="en-CA" sz="1200" spc="-36">
                <a:solidFill>
                  <a:srgbClr val="464646"/>
                </a:solidFill>
                <a:latin typeface="Roboto Condensed Light" panose="02000000000000000000" pitchFamily="2" charset="0"/>
                <a:cs typeface="Arial Narrow"/>
              </a:rPr>
              <a:t>.</a:t>
            </a:r>
            <a:endParaRPr lang="en-CA" sz="1200">
              <a:latin typeface="Roboto Condensed Light" panose="02000000000000000000" pitchFamily="2" charset="0"/>
              <a:cs typeface="Arial Narrow"/>
            </a:endParaRPr>
          </a:p>
          <a:p>
            <a:pPr lvl="0"/>
            <a:endParaRPr lang="en-US"/>
          </a:p>
        </p:txBody>
      </p:sp>
      <p:sp>
        <p:nvSpPr>
          <p:cNvPr id="12" name="Text Placeholder 10">
            <a:extLst>
              <a:ext uri="{FF2B5EF4-FFF2-40B4-BE49-F238E27FC236}">
                <a16:creationId xmlns:a16="http://schemas.microsoft.com/office/drawing/2014/main" id="{40878CB2-B10A-DE43-B5F1-CC1A4F9590DA}"/>
              </a:ext>
            </a:extLst>
          </p:cNvPr>
          <p:cNvSpPr>
            <a:spLocks noGrp="1"/>
          </p:cNvSpPr>
          <p:nvPr>
            <p:ph type="body" sz="quarter" idx="12" hasCustomPrompt="1"/>
          </p:nvPr>
        </p:nvSpPr>
        <p:spPr>
          <a:xfrm>
            <a:off x="6218175" y="1552499"/>
            <a:ext cx="5477019" cy="4503847"/>
          </a:xfrm>
          <a:prstGeom prst="rect">
            <a:avLst/>
          </a:prstGeom>
        </p:spPr>
        <p:txBody>
          <a:bodyPr lIns="0" tIns="0" rIns="0" bIns="0">
            <a:noAutofit/>
          </a:bodyPr>
          <a:lstStyle>
            <a:lvl1pPr marL="7700" marR="161326" indent="0" algn="just">
              <a:lnSpc>
                <a:spcPts val="1558"/>
              </a:lnSpc>
              <a:spcBef>
                <a:spcPts val="12"/>
              </a:spcBef>
              <a:buNone/>
              <a:defRPr sz="1200" baseline="0">
                <a:solidFill>
                  <a:srgbClr val="000000"/>
                </a:solidFill>
                <a:latin typeface="Roboto Condensed Light" panose="02000000000000000000" pitchFamily="2" charset="0"/>
              </a:defRPr>
            </a:lvl1pPr>
          </a:lstStyle>
          <a:p>
            <a:pPr marL="7701" marR="242975" algn="just">
              <a:spcBef>
                <a:spcPts val="55"/>
              </a:spcBef>
            </a:pPr>
            <a:r>
              <a:rPr lang="en-CA" sz="1200" spc="-30" err="1">
                <a:solidFill>
                  <a:srgbClr val="464646"/>
                </a:solidFill>
                <a:latin typeface="Roboto Condensed Light" panose="02000000000000000000" pitchFamily="2" charset="0"/>
                <a:cs typeface="Arial Narrow"/>
              </a:rPr>
              <a:t>Bersin</a:t>
            </a:r>
            <a:r>
              <a:rPr lang="en-CA" sz="1200" spc="-30">
                <a:solidFill>
                  <a:srgbClr val="464646"/>
                </a:solidFill>
                <a:latin typeface="Roboto Condensed Light" panose="02000000000000000000" pitchFamily="2" charset="0"/>
                <a:cs typeface="Arial Narrow"/>
              </a:rPr>
              <a:t>,</a:t>
            </a:r>
            <a:r>
              <a:rPr lang="en-CA" sz="1200" spc="-64">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Josh.</a:t>
            </a:r>
            <a:r>
              <a:rPr lang="en-CA" sz="1200" spc="-64">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“Time</a:t>
            </a:r>
            <a:r>
              <a:rPr lang="en-CA" sz="1200" spc="-64">
                <a:solidFill>
                  <a:srgbClr val="464646"/>
                </a:solidFill>
                <a:latin typeface="Roboto Condensed Light" panose="02000000000000000000" pitchFamily="2" charset="0"/>
                <a:cs typeface="Arial Narrow"/>
              </a:rPr>
              <a:t> </a:t>
            </a:r>
            <a:r>
              <a:rPr lang="en-CA" sz="1200" spc="-18">
                <a:solidFill>
                  <a:srgbClr val="464646"/>
                </a:solidFill>
                <a:latin typeface="Roboto Condensed Light" panose="02000000000000000000" pitchFamily="2" charset="0"/>
                <a:cs typeface="Arial Narrow"/>
              </a:rPr>
              <a:t>to</a:t>
            </a:r>
            <a:r>
              <a:rPr lang="en-CA" sz="1200" spc="-64">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Scrap</a:t>
            </a:r>
            <a:r>
              <a:rPr lang="en-CA" sz="1200" spc="-64">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Performance</a:t>
            </a:r>
            <a:r>
              <a:rPr lang="en-CA" sz="1200" spc="-121">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Appraisals?”</a:t>
            </a:r>
            <a:r>
              <a:rPr lang="en-CA" sz="1200" spc="-64">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Forbes</a:t>
            </a:r>
            <a:r>
              <a:rPr lang="en-CA" sz="1200" spc="-61">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Magazine.</a:t>
            </a:r>
            <a:r>
              <a:rPr lang="en-CA" sz="1200" spc="-64">
                <a:solidFill>
                  <a:srgbClr val="464646"/>
                </a:solidFill>
                <a:latin typeface="Roboto Condensed Light" panose="02000000000000000000" pitchFamily="2" charset="0"/>
                <a:cs typeface="Arial Narrow"/>
              </a:rPr>
              <a:t> </a:t>
            </a:r>
            <a:r>
              <a:rPr lang="en-CA" sz="1200" spc="-3">
                <a:solidFill>
                  <a:srgbClr val="464646"/>
                </a:solidFill>
                <a:latin typeface="Roboto Condensed Light" panose="02000000000000000000" pitchFamily="2" charset="0"/>
                <a:cs typeface="Arial Narrow"/>
              </a:rPr>
              <a:t>5</a:t>
            </a:r>
            <a:r>
              <a:rPr lang="en-CA" sz="1200" spc="-64">
                <a:solidFill>
                  <a:srgbClr val="464646"/>
                </a:solidFill>
                <a:latin typeface="Roboto Condensed Light" panose="02000000000000000000" pitchFamily="2" charset="0"/>
                <a:cs typeface="Arial Narrow"/>
              </a:rPr>
              <a:t> </a:t>
            </a:r>
            <a:r>
              <a:rPr lang="en-CA" sz="1200" spc="-27">
                <a:solidFill>
                  <a:srgbClr val="464646"/>
                </a:solidFill>
                <a:latin typeface="Roboto Condensed Light" panose="02000000000000000000" pitchFamily="2" charset="0"/>
                <a:cs typeface="Arial Narrow"/>
              </a:rPr>
              <a:t>June</a:t>
            </a:r>
            <a:r>
              <a:rPr lang="en-CA" sz="1200" spc="-64">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2013.</a:t>
            </a:r>
            <a:r>
              <a:rPr lang="en-CA" sz="1200" spc="-64">
                <a:solidFill>
                  <a:srgbClr val="464646"/>
                </a:solidFill>
                <a:latin typeface="Roboto Condensed Light" panose="02000000000000000000" pitchFamily="2" charset="0"/>
                <a:cs typeface="Arial Narrow"/>
              </a:rPr>
              <a:t> </a:t>
            </a:r>
            <a:r>
              <a:rPr lang="en-CA" sz="1200" spc="-42">
                <a:solidFill>
                  <a:srgbClr val="464646"/>
                </a:solidFill>
                <a:latin typeface="Roboto Condensed Light" panose="02000000000000000000" pitchFamily="2" charset="0"/>
                <a:cs typeface="Arial Narrow"/>
              </a:rPr>
              <a:t>Web.  </a:t>
            </a:r>
            <a:r>
              <a:rPr lang="en-CA" sz="1200" spc="-21">
                <a:solidFill>
                  <a:srgbClr val="464646"/>
                </a:solidFill>
                <a:latin typeface="Roboto Condensed Light" panose="02000000000000000000" pitchFamily="2" charset="0"/>
                <a:cs typeface="Arial Narrow"/>
              </a:rPr>
              <a:t>30 </a:t>
            </a:r>
            <a:r>
              <a:rPr lang="en-CA" sz="1200" spc="-24">
                <a:solidFill>
                  <a:srgbClr val="464646"/>
                </a:solidFill>
                <a:latin typeface="Roboto Condensed Light" panose="02000000000000000000" pitchFamily="2" charset="0"/>
                <a:cs typeface="Arial Narrow"/>
              </a:rPr>
              <a:t>Oct </a:t>
            </a:r>
            <a:r>
              <a:rPr lang="en-CA" sz="1200" spc="-30">
                <a:solidFill>
                  <a:srgbClr val="464646"/>
                </a:solidFill>
                <a:latin typeface="Roboto Condensed Light" panose="02000000000000000000" pitchFamily="2" charset="0"/>
                <a:cs typeface="Arial Narrow"/>
              </a:rPr>
              <a:t>2013. </a:t>
            </a:r>
            <a:r>
              <a:rPr lang="en-CA" sz="1200" spc="-36">
                <a:solidFill>
                  <a:srgbClr val="0076B7"/>
                </a:solidFill>
                <a:latin typeface="Roboto Condensed Light" panose="02000000000000000000" pitchFamily="2" charset="0"/>
                <a:cs typeface="Arial Narrow"/>
                <a:hlinkClick r:id="rId2"/>
              </a:rPr>
              <a:t>&lt;http://www.forbes.com/sites/joshbersin/2013/05/06/time-to-scrap-performance- </a:t>
            </a:r>
            <a:r>
              <a:rPr lang="en-CA" sz="1200" spc="-36">
                <a:solidFill>
                  <a:srgbClr val="0076B7"/>
                </a:solidFill>
                <a:latin typeface="Roboto Condensed Light" panose="02000000000000000000" pitchFamily="2" charset="0"/>
                <a:cs typeface="Arial Narrow"/>
              </a:rPr>
              <a:t> </a:t>
            </a:r>
            <a:r>
              <a:rPr lang="en-CA" sz="1200" spc="-33">
                <a:solidFill>
                  <a:srgbClr val="0076B7"/>
                </a:solidFill>
                <a:latin typeface="Roboto Condensed Light" panose="02000000000000000000" pitchFamily="2" charset="0"/>
                <a:cs typeface="Arial Narrow"/>
              </a:rPr>
              <a:t>appraisals/&gt;</a:t>
            </a:r>
            <a:r>
              <a:rPr lang="en-CA" sz="1200" spc="-33">
                <a:solidFill>
                  <a:srgbClr val="464646"/>
                </a:solidFill>
                <a:latin typeface="Roboto Condensed Light" panose="02000000000000000000" pitchFamily="2" charset="0"/>
                <a:cs typeface="Arial Narrow"/>
              </a:rPr>
              <a:t>.</a:t>
            </a:r>
            <a:endParaRPr lang="en-CA" sz="1200">
              <a:latin typeface="Roboto Condensed Light" panose="02000000000000000000" pitchFamily="2" charset="0"/>
              <a:cs typeface="Arial Narrow"/>
            </a:endParaRPr>
          </a:p>
          <a:p>
            <a:pPr>
              <a:spcBef>
                <a:spcPts val="12"/>
              </a:spcBef>
            </a:pPr>
            <a:endParaRPr lang="en-CA" sz="1200">
              <a:latin typeface="Roboto Condensed Light" panose="02000000000000000000" pitchFamily="2" charset="0"/>
              <a:cs typeface="Times New Roman"/>
            </a:endParaRPr>
          </a:p>
          <a:p>
            <a:pPr marL="7701">
              <a:lnSpc>
                <a:spcPts val="1561"/>
              </a:lnSpc>
            </a:pPr>
            <a:r>
              <a:rPr lang="en-CA" sz="1200" spc="-30">
                <a:solidFill>
                  <a:srgbClr val="464646"/>
                </a:solidFill>
                <a:latin typeface="Roboto Condensed Light" panose="02000000000000000000" pitchFamily="2" charset="0"/>
                <a:cs typeface="Arial Narrow"/>
              </a:rPr>
              <a:t>Cheese,</a:t>
            </a:r>
            <a:r>
              <a:rPr lang="en-CA" sz="1200" spc="-67">
                <a:solidFill>
                  <a:srgbClr val="464646"/>
                </a:solidFill>
                <a:latin typeface="Roboto Condensed Light" panose="02000000000000000000" pitchFamily="2" charset="0"/>
                <a:cs typeface="Arial Narrow"/>
              </a:rPr>
              <a:t> </a:t>
            </a:r>
            <a:r>
              <a:rPr lang="en-CA" sz="1200" spc="-39">
                <a:solidFill>
                  <a:srgbClr val="464646"/>
                </a:solidFill>
                <a:latin typeface="Roboto Condensed Light" panose="02000000000000000000" pitchFamily="2" charset="0"/>
                <a:cs typeface="Arial Narrow"/>
              </a:rPr>
              <a:t>Peter,</a:t>
            </a:r>
            <a:r>
              <a:rPr lang="en-CA" sz="1200" spc="-64">
                <a:solidFill>
                  <a:srgbClr val="464646"/>
                </a:solidFill>
                <a:latin typeface="Roboto Condensed Light" panose="02000000000000000000" pitchFamily="2" charset="0"/>
                <a:cs typeface="Arial Narrow"/>
              </a:rPr>
              <a:t> </a:t>
            </a:r>
            <a:r>
              <a:rPr lang="en-CA" sz="1200" spc="-18">
                <a:solidFill>
                  <a:srgbClr val="464646"/>
                </a:solidFill>
                <a:latin typeface="Roboto Condensed Light" panose="02000000000000000000" pitchFamily="2" charset="0"/>
                <a:cs typeface="Arial Narrow"/>
              </a:rPr>
              <a:t>et</a:t>
            </a:r>
            <a:r>
              <a:rPr lang="en-CA" sz="1200" spc="-64">
                <a:solidFill>
                  <a:srgbClr val="464646"/>
                </a:solidFill>
                <a:latin typeface="Roboto Condensed Light" panose="02000000000000000000" pitchFamily="2" charset="0"/>
                <a:cs typeface="Arial Narrow"/>
              </a:rPr>
              <a:t> </a:t>
            </a:r>
            <a:r>
              <a:rPr lang="en-CA" sz="1200" spc="-24">
                <a:solidFill>
                  <a:srgbClr val="464646"/>
                </a:solidFill>
                <a:latin typeface="Roboto Condensed Light" panose="02000000000000000000" pitchFamily="2" charset="0"/>
                <a:cs typeface="Arial Narrow"/>
              </a:rPr>
              <a:t>al.</a:t>
            </a:r>
            <a:r>
              <a:rPr lang="en-CA" sz="1200" spc="-64">
                <a:solidFill>
                  <a:srgbClr val="464646"/>
                </a:solidFill>
                <a:latin typeface="Roboto Condensed Light" panose="02000000000000000000" pitchFamily="2" charset="0"/>
                <a:cs typeface="Arial Narrow"/>
              </a:rPr>
              <a:t> </a:t>
            </a:r>
            <a:r>
              <a:rPr lang="en-CA" sz="1200" spc="-3">
                <a:solidFill>
                  <a:srgbClr val="464646"/>
                </a:solidFill>
                <a:latin typeface="Roboto Condensed Light" panose="02000000000000000000" pitchFamily="2" charset="0"/>
                <a:cs typeface="Arial Narrow"/>
              </a:rPr>
              <a:t>“</a:t>
            </a:r>
            <a:r>
              <a:rPr lang="en-CA" sz="1200" spc="-64">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Creating</a:t>
            </a:r>
            <a:r>
              <a:rPr lang="en-CA" sz="1200" spc="-64">
                <a:solidFill>
                  <a:srgbClr val="464646"/>
                </a:solidFill>
                <a:latin typeface="Roboto Condensed Light" panose="02000000000000000000" pitchFamily="2" charset="0"/>
                <a:cs typeface="Arial Narrow"/>
              </a:rPr>
              <a:t> </a:t>
            </a:r>
            <a:r>
              <a:rPr lang="en-CA" sz="1200" spc="-21">
                <a:solidFill>
                  <a:srgbClr val="464646"/>
                </a:solidFill>
                <a:latin typeface="Roboto Condensed Light" panose="02000000000000000000" pitchFamily="2" charset="0"/>
                <a:cs typeface="Arial Narrow"/>
              </a:rPr>
              <a:t>an</a:t>
            </a:r>
            <a:r>
              <a:rPr lang="en-CA" sz="1200" spc="-127">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Agile</a:t>
            </a:r>
            <a:r>
              <a:rPr lang="en-CA" sz="1200" spc="-64">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Organization.”</a:t>
            </a:r>
            <a:r>
              <a:rPr lang="en-CA" sz="1200" spc="-124">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Accenture.</a:t>
            </a:r>
            <a:r>
              <a:rPr lang="en-CA" sz="1200" spc="-64">
                <a:solidFill>
                  <a:srgbClr val="464646"/>
                </a:solidFill>
                <a:latin typeface="Roboto Condensed Light" panose="02000000000000000000" pitchFamily="2" charset="0"/>
                <a:cs typeface="Arial Narrow"/>
              </a:rPr>
              <a:t> </a:t>
            </a:r>
            <a:r>
              <a:rPr lang="en-CA" sz="1200" spc="-27">
                <a:solidFill>
                  <a:srgbClr val="464646"/>
                </a:solidFill>
                <a:latin typeface="Roboto Condensed Light" panose="02000000000000000000" pitchFamily="2" charset="0"/>
                <a:cs typeface="Arial Narrow"/>
              </a:rPr>
              <a:t>Oct.</a:t>
            </a:r>
            <a:r>
              <a:rPr lang="en-CA" sz="1200" spc="-67">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2009.</a:t>
            </a:r>
            <a:r>
              <a:rPr lang="en-CA" sz="1200" spc="-64">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Web.</a:t>
            </a:r>
            <a:r>
              <a:rPr lang="en-CA" sz="1200" spc="-64">
                <a:solidFill>
                  <a:srgbClr val="464646"/>
                </a:solidFill>
                <a:latin typeface="Roboto Condensed Light" panose="02000000000000000000" pitchFamily="2" charset="0"/>
                <a:cs typeface="Arial Narrow"/>
              </a:rPr>
              <a:t> </a:t>
            </a:r>
            <a:r>
              <a:rPr lang="en-CA" sz="1200" spc="-49">
                <a:solidFill>
                  <a:srgbClr val="464646"/>
                </a:solidFill>
                <a:latin typeface="Roboto Condensed Light" panose="02000000000000000000" pitchFamily="2" charset="0"/>
                <a:cs typeface="Arial Narrow"/>
              </a:rPr>
              <a:t>Nov.</a:t>
            </a:r>
            <a:r>
              <a:rPr lang="en-CA" sz="1200" spc="-64">
                <a:solidFill>
                  <a:srgbClr val="464646"/>
                </a:solidFill>
                <a:latin typeface="Roboto Condensed Light" panose="02000000000000000000" pitchFamily="2" charset="0"/>
                <a:cs typeface="Arial Narrow"/>
              </a:rPr>
              <a:t> </a:t>
            </a:r>
            <a:r>
              <a:rPr lang="en-CA" sz="1200" spc="-36">
                <a:solidFill>
                  <a:srgbClr val="464646"/>
                </a:solidFill>
                <a:latin typeface="Roboto Condensed Light" panose="02000000000000000000" pitchFamily="2" charset="0"/>
                <a:cs typeface="Arial Narrow"/>
              </a:rPr>
              <a:t>2013.</a:t>
            </a:r>
            <a:endParaRPr lang="en-CA" sz="1200">
              <a:latin typeface="Roboto Condensed Light" panose="02000000000000000000" pitchFamily="2" charset="0"/>
              <a:cs typeface="Arial Narrow"/>
            </a:endParaRPr>
          </a:p>
          <a:p>
            <a:pPr marL="7701" marR="159031">
              <a:lnSpc>
                <a:spcPts val="1558"/>
              </a:lnSpc>
              <a:spcBef>
                <a:spcPts val="55"/>
              </a:spcBef>
            </a:pPr>
            <a:r>
              <a:rPr lang="en-CA" sz="1200" spc="-36">
                <a:solidFill>
                  <a:srgbClr val="0076B7"/>
                </a:solidFill>
                <a:latin typeface="Roboto Condensed Light" panose="02000000000000000000" pitchFamily="2" charset="0"/>
                <a:cs typeface="Arial Narrow"/>
                <a:hlinkClick r:id="rId3"/>
              </a:rPr>
              <a:t>&lt;http://www.accenture.com/SiteCollectionDocuments/PDF/OutlookPDF_AgileOrganization_02. </a:t>
            </a:r>
            <a:r>
              <a:rPr lang="en-CA" sz="1200" spc="-36">
                <a:solidFill>
                  <a:srgbClr val="0076B7"/>
                </a:solidFill>
                <a:latin typeface="Roboto Condensed Light" panose="02000000000000000000" pitchFamily="2" charset="0"/>
                <a:cs typeface="Arial Narrow"/>
              </a:rPr>
              <a:t> </a:t>
            </a:r>
            <a:r>
              <a:rPr lang="en-CA" sz="1200" spc="-30">
                <a:solidFill>
                  <a:srgbClr val="0076B7"/>
                </a:solidFill>
                <a:latin typeface="Roboto Condensed Light" panose="02000000000000000000" pitchFamily="2" charset="0"/>
                <a:cs typeface="Arial Narrow"/>
              </a:rPr>
              <a:t>pdf&gt;</a:t>
            </a:r>
            <a:r>
              <a:rPr lang="en-CA" sz="1200" spc="-30">
                <a:solidFill>
                  <a:srgbClr val="464646"/>
                </a:solidFill>
                <a:latin typeface="Roboto Condensed Light" panose="02000000000000000000" pitchFamily="2" charset="0"/>
                <a:cs typeface="Arial Narrow"/>
              </a:rPr>
              <a:t>.</a:t>
            </a:r>
            <a:endParaRPr lang="en-CA" sz="1200">
              <a:latin typeface="Roboto Condensed Light" panose="02000000000000000000" pitchFamily="2" charset="0"/>
              <a:cs typeface="Arial Narrow"/>
            </a:endParaRPr>
          </a:p>
          <a:p>
            <a:pPr>
              <a:spcBef>
                <a:spcPts val="6"/>
              </a:spcBef>
            </a:pPr>
            <a:endParaRPr lang="en-CA" sz="1200">
              <a:latin typeface="Roboto Condensed Light" panose="02000000000000000000" pitchFamily="2" charset="0"/>
              <a:cs typeface="Times New Roman"/>
            </a:endParaRPr>
          </a:p>
          <a:p>
            <a:pPr marL="7701" marR="182520">
              <a:spcBef>
                <a:spcPts val="3"/>
              </a:spcBef>
            </a:pPr>
            <a:r>
              <a:rPr lang="en-CA" sz="1200" spc="-30" err="1">
                <a:solidFill>
                  <a:srgbClr val="464646"/>
                </a:solidFill>
                <a:latin typeface="Roboto Condensed Light" panose="02000000000000000000" pitchFamily="2" charset="0"/>
                <a:cs typeface="Arial Narrow"/>
              </a:rPr>
              <a:t>Croxon</a:t>
            </a:r>
            <a:r>
              <a:rPr lang="en-CA" sz="1200" spc="-30">
                <a:solidFill>
                  <a:srgbClr val="464646"/>
                </a:solidFill>
                <a:latin typeface="Roboto Condensed Light" panose="02000000000000000000" pitchFamily="2" charset="0"/>
                <a:cs typeface="Arial Narrow"/>
              </a:rPr>
              <a:t>,</a:t>
            </a:r>
            <a:r>
              <a:rPr lang="en-CA" sz="1200" spc="-67">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Bruce</a:t>
            </a:r>
            <a:r>
              <a:rPr lang="en-CA" sz="1200" spc="-67">
                <a:solidFill>
                  <a:srgbClr val="464646"/>
                </a:solidFill>
                <a:latin typeface="Roboto Condensed Light" panose="02000000000000000000" pitchFamily="2" charset="0"/>
                <a:cs typeface="Arial Narrow"/>
              </a:rPr>
              <a:t> </a:t>
            </a:r>
            <a:r>
              <a:rPr lang="en-CA" sz="1200" spc="-18">
                <a:solidFill>
                  <a:srgbClr val="464646"/>
                </a:solidFill>
                <a:latin typeface="Roboto Condensed Light" panose="02000000000000000000" pitchFamily="2" charset="0"/>
                <a:cs typeface="Arial Narrow"/>
              </a:rPr>
              <a:t>et</a:t>
            </a:r>
            <a:r>
              <a:rPr lang="en-CA" sz="1200" spc="-64">
                <a:solidFill>
                  <a:srgbClr val="464646"/>
                </a:solidFill>
                <a:latin typeface="Roboto Condensed Light" panose="02000000000000000000" pitchFamily="2" charset="0"/>
                <a:cs typeface="Arial Narrow"/>
              </a:rPr>
              <a:t> </a:t>
            </a:r>
            <a:r>
              <a:rPr lang="en-CA" sz="1200" spc="-24">
                <a:solidFill>
                  <a:srgbClr val="464646"/>
                </a:solidFill>
                <a:latin typeface="Roboto Condensed Light" panose="02000000000000000000" pitchFamily="2" charset="0"/>
                <a:cs typeface="Arial Narrow"/>
              </a:rPr>
              <a:t>al.</a:t>
            </a:r>
            <a:r>
              <a:rPr lang="en-CA" sz="1200" spc="-67">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“Dinner</a:t>
            </a:r>
            <a:r>
              <a:rPr lang="en-CA" sz="1200" spc="-67">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Series:</a:t>
            </a:r>
            <a:r>
              <a:rPr lang="en-CA" sz="1200" spc="-64">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Performance</a:t>
            </a:r>
            <a:r>
              <a:rPr lang="en-CA" sz="1200" spc="-67">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Management</a:t>
            </a:r>
            <a:r>
              <a:rPr lang="en-CA" sz="1200" spc="-64">
                <a:solidFill>
                  <a:srgbClr val="464646"/>
                </a:solidFill>
                <a:latin typeface="Roboto Condensed Light" panose="02000000000000000000" pitchFamily="2" charset="0"/>
                <a:cs typeface="Arial Narrow"/>
              </a:rPr>
              <a:t> </a:t>
            </a:r>
            <a:r>
              <a:rPr lang="en-CA" sz="1200" spc="-27">
                <a:solidFill>
                  <a:srgbClr val="464646"/>
                </a:solidFill>
                <a:latin typeface="Roboto Condensed Light" panose="02000000000000000000" pitchFamily="2" charset="0"/>
                <a:cs typeface="Arial Narrow"/>
              </a:rPr>
              <a:t>with</a:t>
            </a:r>
            <a:r>
              <a:rPr lang="en-CA" sz="1200" spc="-67">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Bruce</a:t>
            </a:r>
            <a:r>
              <a:rPr lang="en-CA" sz="1200" spc="-67">
                <a:solidFill>
                  <a:srgbClr val="464646"/>
                </a:solidFill>
                <a:latin typeface="Roboto Condensed Light" panose="02000000000000000000" pitchFamily="2" charset="0"/>
                <a:cs typeface="Arial Narrow"/>
              </a:rPr>
              <a:t> </a:t>
            </a:r>
            <a:r>
              <a:rPr lang="en-CA" sz="1200" spc="-30" err="1">
                <a:solidFill>
                  <a:srgbClr val="464646"/>
                </a:solidFill>
                <a:latin typeface="Roboto Condensed Light" panose="02000000000000000000" pitchFamily="2" charset="0"/>
                <a:cs typeface="Arial Narrow"/>
              </a:rPr>
              <a:t>Croxon</a:t>
            </a:r>
            <a:r>
              <a:rPr lang="en-CA" sz="1200" spc="-64">
                <a:solidFill>
                  <a:srgbClr val="464646"/>
                </a:solidFill>
                <a:latin typeface="Roboto Condensed Light" panose="02000000000000000000" pitchFamily="2" charset="0"/>
                <a:cs typeface="Arial Narrow"/>
              </a:rPr>
              <a:t> </a:t>
            </a:r>
            <a:r>
              <a:rPr lang="en-CA" sz="1200" spc="-27">
                <a:solidFill>
                  <a:srgbClr val="464646"/>
                </a:solidFill>
                <a:latin typeface="Roboto Condensed Light" panose="02000000000000000000" pitchFamily="2" charset="0"/>
                <a:cs typeface="Arial Narrow"/>
              </a:rPr>
              <a:t>from</a:t>
            </a:r>
            <a:r>
              <a:rPr lang="en-CA" sz="1200" spc="-67">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CBC’s  ‘Dragon’s </a:t>
            </a:r>
            <a:r>
              <a:rPr lang="en-CA" sz="1200" spc="-30">
                <a:solidFill>
                  <a:srgbClr val="464646"/>
                </a:solidFill>
                <a:latin typeface="Roboto Condensed Light" panose="02000000000000000000" pitchFamily="2" charset="0"/>
                <a:cs typeface="Arial Narrow"/>
              </a:rPr>
              <a:t>Den’” </a:t>
            </a:r>
            <a:r>
              <a:rPr lang="en-CA" sz="1200" spc="-49">
                <a:solidFill>
                  <a:srgbClr val="464646"/>
                </a:solidFill>
                <a:latin typeface="Roboto Condensed Light" panose="02000000000000000000" pitchFamily="2" charset="0"/>
                <a:cs typeface="Arial Narrow"/>
              </a:rPr>
              <a:t>HRPA Toronto </a:t>
            </a:r>
            <a:r>
              <a:rPr lang="en-CA" sz="1200" spc="-39">
                <a:solidFill>
                  <a:srgbClr val="464646"/>
                </a:solidFill>
                <a:latin typeface="Roboto Condensed Light" panose="02000000000000000000" pitchFamily="2" charset="0"/>
                <a:cs typeface="Arial Narrow"/>
              </a:rPr>
              <a:t>Chapter. </a:t>
            </a:r>
            <a:r>
              <a:rPr lang="en-CA" sz="1200" spc="-33">
                <a:solidFill>
                  <a:srgbClr val="464646"/>
                </a:solidFill>
                <a:latin typeface="Roboto Condensed Light" panose="02000000000000000000" pitchFamily="2" charset="0"/>
                <a:cs typeface="Arial Narrow"/>
              </a:rPr>
              <a:t>Sheraton </a:t>
            </a:r>
            <a:r>
              <a:rPr lang="en-CA" sz="1200" spc="-30">
                <a:solidFill>
                  <a:srgbClr val="464646"/>
                </a:solidFill>
                <a:latin typeface="Roboto Condensed Light" panose="02000000000000000000" pitchFamily="2" charset="0"/>
                <a:cs typeface="Arial Narrow"/>
              </a:rPr>
              <a:t>Hotel, </a:t>
            </a:r>
            <a:r>
              <a:rPr lang="en-CA" sz="1200" spc="-45">
                <a:solidFill>
                  <a:srgbClr val="464646"/>
                </a:solidFill>
                <a:latin typeface="Roboto Condensed Light" panose="02000000000000000000" pitchFamily="2" charset="0"/>
                <a:cs typeface="Arial Narrow"/>
              </a:rPr>
              <a:t>Toronto, </a:t>
            </a:r>
            <a:r>
              <a:rPr lang="en-CA" sz="1200" spc="-24">
                <a:solidFill>
                  <a:srgbClr val="464646"/>
                </a:solidFill>
                <a:latin typeface="Roboto Condensed Light" panose="02000000000000000000" pitchFamily="2" charset="0"/>
                <a:cs typeface="Arial Narrow"/>
              </a:rPr>
              <a:t>ON. </a:t>
            </a:r>
            <a:r>
              <a:rPr lang="en-CA" sz="1200" spc="-21">
                <a:solidFill>
                  <a:srgbClr val="464646"/>
                </a:solidFill>
                <a:latin typeface="Roboto Condensed Light" panose="02000000000000000000" pitchFamily="2" charset="0"/>
                <a:cs typeface="Arial Narrow"/>
              </a:rPr>
              <a:t>12 </a:t>
            </a:r>
            <a:r>
              <a:rPr lang="en-CA" sz="1200" spc="-49">
                <a:solidFill>
                  <a:srgbClr val="464646"/>
                </a:solidFill>
                <a:latin typeface="Roboto Condensed Light" panose="02000000000000000000" pitchFamily="2" charset="0"/>
                <a:cs typeface="Arial Narrow"/>
              </a:rPr>
              <a:t>Nov. </a:t>
            </a:r>
            <a:r>
              <a:rPr lang="en-CA" sz="1200" spc="-30">
                <a:solidFill>
                  <a:srgbClr val="464646"/>
                </a:solidFill>
                <a:latin typeface="Roboto Condensed Light" panose="02000000000000000000" pitchFamily="2" charset="0"/>
                <a:cs typeface="Arial Narrow"/>
              </a:rPr>
              <a:t>2013. </a:t>
            </a:r>
            <a:r>
              <a:rPr lang="en-CA" sz="1200" spc="-36">
                <a:solidFill>
                  <a:srgbClr val="464646"/>
                </a:solidFill>
                <a:latin typeface="Roboto Condensed Light" panose="02000000000000000000" pitchFamily="2" charset="0"/>
                <a:cs typeface="Arial Narrow"/>
              </a:rPr>
              <a:t>Panel  discussion.</a:t>
            </a:r>
            <a:endParaRPr lang="en-CA" sz="1200">
              <a:latin typeface="Roboto Condensed Light" panose="02000000000000000000" pitchFamily="2" charset="0"/>
              <a:cs typeface="Arial Narrow"/>
            </a:endParaRPr>
          </a:p>
          <a:p>
            <a:pPr>
              <a:spcBef>
                <a:spcPts val="9"/>
              </a:spcBef>
            </a:pPr>
            <a:endParaRPr lang="en-CA" sz="1200">
              <a:latin typeface="Roboto Condensed Light" panose="02000000000000000000" pitchFamily="2" charset="0"/>
              <a:cs typeface="Times New Roman"/>
            </a:endParaRPr>
          </a:p>
          <a:p>
            <a:pPr marL="7701" marR="109358">
              <a:spcBef>
                <a:spcPts val="3"/>
              </a:spcBef>
            </a:pPr>
            <a:r>
              <a:rPr lang="en-CA" sz="1200" spc="-33" err="1">
                <a:solidFill>
                  <a:srgbClr val="464646"/>
                </a:solidFill>
                <a:latin typeface="Roboto Condensed Light" panose="02000000000000000000" pitchFamily="2" charset="0"/>
                <a:cs typeface="Arial Narrow"/>
              </a:rPr>
              <a:t>Culbert</a:t>
            </a:r>
            <a:r>
              <a:rPr lang="en-CA" sz="1200" spc="-33">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Samuel. </a:t>
            </a:r>
            <a:r>
              <a:rPr lang="en-CA" sz="1200" spc="-24">
                <a:solidFill>
                  <a:srgbClr val="464646"/>
                </a:solidFill>
                <a:latin typeface="Roboto Condensed Light" panose="02000000000000000000" pitchFamily="2" charset="0"/>
                <a:cs typeface="Arial Narrow"/>
              </a:rPr>
              <a:t>“10 </a:t>
            </a:r>
            <a:r>
              <a:rPr lang="en-CA" sz="1200" spc="-33">
                <a:solidFill>
                  <a:srgbClr val="464646"/>
                </a:solidFill>
                <a:latin typeface="Roboto Condensed Light" panose="02000000000000000000" pitchFamily="2" charset="0"/>
                <a:cs typeface="Arial Narrow"/>
              </a:rPr>
              <a:t>Reasons </a:t>
            </a:r>
            <a:r>
              <a:rPr lang="en-CA" sz="1200" spc="-18">
                <a:solidFill>
                  <a:srgbClr val="464646"/>
                </a:solidFill>
                <a:latin typeface="Roboto Condensed Light" panose="02000000000000000000" pitchFamily="2" charset="0"/>
                <a:cs typeface="Arial Narrow"/>
              </a:rPr>
              <a:t>to </a:t>
            </a:r>
            <a:r>
              <a:rPr lang="en-CA" sz="1200" spc="-24">
                <a:solidFill>
                  <a:srgbClr val="464646"/>
                </a:solidFill>
                <a:latin typeface="Roboto Condensed Light" panose="02000000000000000000" pitchFamily="2" charset="0"/>
                <a:cs typeface="Arial Narrow"/>
              </a:rPr>
              <a:t>Get Rid </a:t>
            </a:r>
            <a:r>
              <a:rPr lang="en-CA" sz="1200" spc="-18">
                <a:solidFill>
                  <a:srgbClr val="464646"/>
                </a:solidFill>
                <a:latin typeface="Roboto Condensed Light" panose="02000000000000000000" pitchFamily="2" charset="0"/>
                <a:cs typeface="Arial Narrow"/>
              </a:rPr>
              <a:t>of </a:t>
            </a:r>
            <a:r>
              <a:rPr lang="en-CA" sz="1200" spc="-33">
                <a:solidFill>
                  <a:srgbClr val="464646"/>
                </a:solidFill>
                <a:latin typeface="Roboto Condensed Light" panose="02000000000000000000" pitchFamily="2" charset="0"/>
                <a:cs typeface="Arial Narrow"/>
              </a:rPr>
              <a:t>Performance Reviews.” </a:t>
            </a:r>
            <a:r>
              <a:rPr lang="en-CA" sz="1200" spc="-30">
                <a:solidFill>
                  <a:srgbClr val="464646"/>
                </a:solidFill>
                <a:latin typeface="Roboto Condensed Light" panose="02000000000000000000" pitchFamily="2" charset="0"/>
                <a:cs typeface="Arial Narrow"/>
              </a:rPr>
              <a:t>Huffington </a:t>
            </a:r>
            <a:r>
              <a:rPr lang="en-CA" sz="1200" spc="-27">
                <a:solidFill>
                  <a:srgbClr val="464646"/>
                </a:solidFill>
                <a:latin typeface="Roboto Condensed Light" panose="02000000000000000000" pitchFamily="2" charset="0"/>
                <a:cs typeface="Arial Narrow"/>
              </a:rPr>
              <a:t>Post </a:t>
            </a:r>
            <a:r>
              <a:rPr lang="en-CA" sz="1200" spc="-36">
                <a:solidFill>
                  <a:srgbClr val="464646"/>
                </a:solidFill>
                <a:latin typeface="Roboto Condensed Light" panose="02000000000000000000" pitchFamily="2" charset="0"/>
                <a:cs typeface="Arial Narrow"/>
              </a:rPr>
              <a:t>Business.  </a:t>
            </a:r>
            <a:r>
              <a:rPr lang="en-CA" sz="1200" spc="-21">
                <a:solidFill>
                  <a:srgbClr val="464646"/>
                </a:solidFill>
                <a:latin typeface="Roboto Condensed Light" panose="02000000000000000000" pitchFamily="2" charset="0"/>
                <a:cs typeface="Arial Narrow"/>
              </a:rPr>
              <a:t>18</a:t>
            </a:r>
            <a:r>
              <a:rPr lang="en-CA" sz="1200" spc="-61">
                <a:solidFill>
                  <a:srgbClr val="464646"/>
                </a:solidFill>
                <a:latin typeface="Roboto Condensed Light" panose="02000000000000000000" pitchFamily="2" charset="0"/>
                <a:cs typeface="Arial Narrow"/>
              </a:rPr>
              <a:t> </a:t>
            </a:r>
            <a:r>
              <a:rPr lang="en-CA" sz="1200" spc="-27">
                <a:solidFill>
                  <a:srgbClr val="464646"/>
                </a:solidFill>
                <a:latin typeface="Roboto Condensed Light" panose="02000000000000000000" pitchFamily="2" charset="0"/>
                <a:cs typeface="Arial Narrow"/>
              </a:rPr>
              <a:t>Dec.</a:t>
            </a:r>
            <a:r>
              <a:rPr lang="en-CA" sz="1200" spc="-61">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2012.</a:t>
            </a:r>
            <a:r>
              <a:rPr lang="en-CA" sz="1200" spc="-61">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Web.</a:t>
            </a:r>
            <a:r>
              <a:rPr lang="en-CA" sz="1200" spc="-61">
                <a:solidFill>
                  <a:srgbClr val="464646"/>
                </a:solidFill>
                <a:latin typeface="Roboto Condensed Light" panose="02000000000000000000" pitchFamily="2" charset="0"/>
                <a:cs typeface="Arial Narrow"/>
              </a:rPr>
              <a:t> </a:t>
            </a:r>
            <a:r>
              <a:rPr lang="en-CA" sz="1200" spc="-21">
                <a:solidFill>
                  <a:srgbClr val="464646"/>
                </a:solidFill>
                <a:latin typeface="Roboto Condensed Light" panose="02000000000000000000" pitchFamily="2" charset="0"/>
                <a:cs typeface="Arial Narrow"/>
              </a:rPr>
              <a:t>28</a:t>
            </a:r>
            <a:r>
              <a:rPr lang="en-CA" sz="1200" spc="-61">
                <a:solidFill>
                  <a:srgbClr val="464646"/>
                </a:solidFill>
                <a:latin typeface="Roboto Condensed Light" panose="02000000000000000000" pitchFamily="2" charset="0"/>
                <a:cs typeface="Arial Narrow"/>
              </a:rPr>
              <a:t> </a:t>
            </a:r>
            <a:r>
              <a:rPr lang="en-CA" sz="1200" spc="-27">
                <a:solidFill>
                  <a:srgbClr val="464646"/>
                </a:solidFill>
                <a:latin typeface="Roboto Condensed Light" panose="02000000000000000000" pitchFamily="2" charset="0"/>
                <a:cs typeface="Arial Narrow"/>
              </a:rPr>
              <a:t>Oct.</a:t>
            </a:r>
            <a:r>
              <a:rPr lang="en-CA" sz="1200" spc="-61">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2013.</a:t>
            </a:r>
            <a:r>
              <a:rPr lang="en-CA" sz="1200" spc="-58">
                <a:solidFill>
                  <a:srgbClr val="464646"/>
                </a:solidFill>
                <a:latin typeface="Roboto Condensed Light" panose="02000000000000000000" pitchFamily="2" charset="0"/>
                <a:cs typeface="Arial Narrow"/>
              </a:rPr>
              <a:t> </a:t>
            </a:r>
            <a:r>
              <a:rPr lang="en-CA" sz="1200" spc="-36">
                <a:solidFill>
                  <a:srgbClr val="0076B7"/>
                </a:solidFill>
                <a:latin typeface="Roboto Condensed Light" panose="02000000000000000000" pitchFamily="2" charset="0"/>
                <a:cs typeface="Arial Narrow"/>
                <a:hlinkClick r:id="rId4"/>
              </a:rPr>
              <a:t>&lt;http://www.huffingtonpost.com/samuel-culbert/performance- </a:t>
            </a:r>
            <a:r>
              <a:rPr lang="en-CA" sz="1200" spc="-36">
                <a:solidFill>
                  <a:srgbClr val="0076B7"/>
                </a:solidFill>
                <a:latin typeface="Roboto Condensed Light" panose="02000000000000000000" pitchFamily="2" charset="0"/>
                <a:cs typeface="Arial Narrow"/>
              </a:rPr>
              <a:t> reviews_b_2325104.html&gt;</a:t>
            </a:r>
            <a:r>
              <a:rPr lang="en-CA" sz="1200" spc="-36">
                <a:solidFill>
                  <a:srgbClr val="464646"/>
                </a:solidFill>
                <a:latin typeface="Roboto Condensed Light" panose="02000000000000000000" pitchFamily="2" charset="0"/>
                <a:cs typeface="Arial Narrow"/>
              </a:rPr>
              <a:t>.</a:t>
            </a:r>
            <a:endParaRPr lang="en-CA" sz="1200">
              <a:latin typeface="Roboto Condensed Light" panose="02000000000000000000" pitchFamily="2" charset="0"/>
              <a:cs typeface="Arial Narrow"/>
            </a:endParaRPr>
          </a:p>
          <a:p>
            <a:pPr>
              <a:spcBef>
                <a:spcPts val="9"/>
              </a:spcBef>
            </a:pPr>
            <a:endParaRPr lang="en-CA" sz="1200">
              <a:latin typeface="Roboto Condensed Light" panose="02000000000000000000" pitchFamily="2" charset="0"/>
              <a:cs typeface="Times New Roman"/>
            </a:endParaRPr>
          </a:p>
          <a:p>
            <a:pPr marL="7701" marR="3081"/>
            <a:r>
              <a:rPr lang="en-CA" sz="1200" spc="-33">
                <a:solidFill>
                  <a:srgbClr val="464646"/>
                </a:solidFill>
                <a:latin typeface="Roboto Condensed Light" panose="02000000000000000000" pitchFamily="2" charset="0"/>
                <a:cs typeface="Arial Narrow"/>
              </a:rPr>
              <a:t>Denning, </a:t>
            </a:r>
            <a:r>
              <a:rPr lang="en-CA" sz="1200" spc="-30">
                <a:solidFill>
                  <a:srgbClr val="464646"/>
                </a:solidFill>
                <a:latin typeface="Roboto Condensed Light" panose="02000000000000000000" pitchFamily="2" charset="0"/>
                <a:cs typeface="Arial Narrow"/>
              </a:rPr>
              <a:t>Steve. </a:t>
            </a:r>
            <a:r>
              <a:rPr lang="en-CA" sz="1200" spc="-27">
                <a:solidFill>
                  <a:srgbClr val="464646"/>
                </a:solidFill>
                <a:latin typeface="Roboto Condensed Light" panose="02000000000000000000" pitchFamily="2" charset="0"/>
                <a:cs typeface="Arial Narrow"/>
              </a:rPr>
              <a:t>“The Case </a:t>
            </a:r>
            <a:r>
              <a:rPr lang="en-CA" sz="1200" spc="-30">
                <a:solidFill>
                  <a:srgbClr val="464646"/>
                </a:solidFill>
                <a:latin typeface="Roboto Condensed Light" panose="02000000000000000000" pitchFamily="2" charset="0"/>
                <a:cs typeface="Arial Narrow"/>
              </a:rPr>
              <a:t>Against Agile: </a:t>
            </a:r>
            <a:r>
              <a:rPr lang="en-CA" sz="1200" spc="-64">
                <a:solidFill>
                  <a:srgbClr val="464646"/>
                </a:solidFill>
                <a:latin typeface="Roboto Condensed Light" panose="02000000000000000000" pitchFamily="2" charset="0"/>
                <a:cs typeface="Arial Narrow"/>
              </a:rPr>
              <a:t>Ten </a:t>
            </a:r>
            <a:r>
              <a:rPr lang="en-CA" sz="1200" spc="-33">
                <a:solidFill>
                  <a:srgbClr val="464646"/>
                </a:solidFill>
                <a:latin typeface="Roboto Condensed Light" panose="02000000000000000000" pitchFamily="2" charset="0"/>
                <a:cs typeface="Arial Narrow"/>
              </a:rPr>
              <a:t>Perennial Management Objections.” </a:t>
            </a:r>
            <a:r>
              <a:rPr lang="en-CA" sz="1200" spc="-36">
                <a:solidFill>
                  <a:srgbClr val="464646"/>
                </a:solidFill>
                <a:latin typeface="Roboto Condensed Light" panose="02000000000000000000" pitchFamily="2" charset="0"/>
                <a:cs typeface="Arial Narrow"/>
              </a:rPr>
              <a:t>Forbes  </a:t>
            </a:r>
            <a:r>
              <a:rPr lang="en-CA" sz="1200" spc="-33">
                <a:solidFill>
                  <a:srgbClr val="464646"/>
                </a:solidFill>
                <a:latin typeface="Roboto Condensed Light" panose="02000000000000000000" pitchFamily="2" charset="0"/>
                <a:cs typeface="Arial Narrow"/>
              </a:rPr>
              <a:t>Magazine.</a:t>
            </a:r>
            <a:r>
              <a:rPr lang="en-CA" sz="1200" spc="-64">
                <a:solidFill>
                  <a:srgbClr val="464646"/>
                </a:solidFill>
                <a:latin typeface="Roboto Condensed Light" panose="02000000000000000000" pitchFamily="2" charset="0"/>
                <a:cs typeface="Arial Narrow"/>
              </a:rPr>
              <a:t> </a:t>
            </a:r>
            <a:r>
              <a:rPr lang="en-CA" sz="1200" spc="-21">
                <a:solidFill>
                  <a:srgbClr val="464646"/>
                </a:solidFill>
                <a:latin typeface="Roboto Condensed Light" panose="02000000000000000000" pitchFamily="2" charset="0"/>
                <a:cs typeface="Arial Narrow"/>
              </a:rPr>
              <a:t>17</a:t>
            </a:r>
            <a:r>
              <a:rPr lang="en-CA" sz="1200" spc="-124">
                <a:solidFill>
                  <a:srgbClr val="464646"/>
                </a:solidFill>
                <a:latin typeface="Roboto Condensed Light" panose="02000000000000000000" pitchFamily="2" charset="0"/>
                <a:cs typeface="Arial Narrow"/>
              </a:rPr>
              <a:t> </a:t>
            </a:r>
            <a:r>
              <a:rPr lang="en-CA" sz="1200" spc="-42">
                <a:solidFill>
                  <a:srgbClr val="464646"/>
                </a:solidFill>
                <a:latin typeface="Roboto Condensed Light" panose="02000000000000000000" pitchFamily="2" charset="0"/>
                <a:cs typeface="Arial Narrow"/>
              </a:rPr>
              <a:t>Apr.</a:t>
            </a:r>
            <a:r>
              <a:rPr lang="en-CA" sz="1200" spc="-64">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2012.</a:t>
            </a:r>
            <a:r>
              <a:rPr lang="en-CA" sz="1200" spc="-61">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Web.</a:t>
            </a:r>
            <a:r>
              <a:rPr lang="en-CA" sz="1200" spc="-64">
                <a:solidFill>
                  <a:srgbClr val="464646"/>
                </a:solidFill>
                <a:latin typeface="Roboto Condensed Light" panose="02000000000000000000" pitchFamily="2" charset="0"/>
                <a:cs typeface="Arial Narrow"/>
              </a:rPr>
              <a:t> </a:t>
            </a:r>
            <a:r>
              <a:rPr lang="en-CA" sz="1200" spc="-49">
                <a:solidFill>
                  <a:srgbClr val="464646"/>
                </a:solidFill>
                <a:latin typeface="Roboto Condensed Light" panose="02000000000000000000" pitchFamily="2" charset="0"/>
                <a:cs typeface="Arial Narrow"/>
              </a:rPr>
              <a:t>Nov.</a:t>
            </a:r>
            <a:r>
              <a:rPr lang="en-CA" sz="1200" spc="-64">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2013.</a:t>
            </a:r>
            <a:r>
              <a:rPr lang="en-CA" sz="1200" spc="-58">
                <a:solidFill>
                  <a:srgbClr val="464646"/>
                </a:solidFill>
                <a:latin typeface="Roboto Condensed Light" panose="02000000000000000000" pitchFamily="2" charset="0"/>
                <a:cs typeface="Arial Narrow"/>
              </a:rPr>
              <a:t> </a:t>
            </a:r>
            <a:r>
              <a:rPr lang="en-CA" sz="1200" spc="-36">
                <a:solidFill>
                  <a:srgbClr val="0076B7"/>
                </a:solidFill>
                <a:latin typeface="Roboto Condensed Light" panose="02000000000000000000" pitchFamily="2" charset="0"/>
                <a:cs typeface="Arial Narrow"/>
                <a:hlinkClick r:id="rId5"/>
              </a:rPr>
              <a:t>&lt;http://www.forbes.com/sites/stevedenning/2012/04/17/ </a:t>
            </a:r>
            <a:r>
              <a:rPr lang="en-CA" sz="1200" spc="-36">
                <a:solidFill>
                  <a:srgbClr val="0076B7"/>
                </a:solidFill>
                <a:latin typeface="Roboto Condensed Light" panose="02000000000000000000" pitchFamily="2" charset="0"/>
                <a:cs typeface="Arial Narrow"/>
              </a:rPr>
              <a:t> the-case-against-agile-ten-perennial-management-objections/&gt;</a:t>
            </a:r>
            <a:r>
              <a:rPr lang="en-CA" sz="1200" spc="-36">
                <a:solidFill>
                  <a:srgbClr val="464646"/>
                </a:solidFill>
                <a:latin typeface="Roboto Condensed Light" panose="02000000000000000000" pitchFamily="2" charset="0"/>
                <a:cs typeface="Arial Narrow"/>
              </a:rPr>
              <a:t>.</a:t>
            </a:r>
            <a:endParaRPr lang="en-CA" sz="1200">
              <a:latin typeface="Roboto Condensed Light" panose="02000000000000000000" pitchFamily="2" charset="0"/>
              <a:cs typeface="Arial Narrow"/>
            </a:endParaRPr>
          </a:p>
          <a:p>
            <a:pPr>
              <a:spcBef>
                <a:spcPts val="12"/>
              </a:spcBef>
            </a:pPr>
            <a:endParaRPr lang="en-CA" sz="1200">
              <a:latin typeface="Roboto Condensed Light" panose="02000000000000000000" pitchFamily="2" charset="0"/>
              <a:cs typeface="Times New Roman"/>
            </a:endParaRPr>
          </a:p>
          <a:p>
            <a:pPr marL="7701" marR="161342"/>
            <a:r>
              <a:rPr lang="en-CA" sz="1200" spc="-30" err="1">
                <a:solidFill>
                  <a:srgbClr val="464646"/>
                </a:solidFill>
                <a:latin typeface="Roboto Condensed Light" panose="02000000000000000000" pitchFamily="2" charset="0"/>
                <a:cs typeface="Arial Narrow"/>
              </a:rPr>
              <a:t>Estis</a:t>
            </a:r>
            <a:r>
              <a:rPr lang="en-CA" sz="1200" spc="-30">
                <a:solidFill>
                  <a:srgbClr val="464646"/>
                </a:solidFill>
                <a:latin typeface="Roboto Condensed Light" panose="02000000000000000000" pitchFamily="2" charset="0"/>
                <a:cs typeface="Arial Narrow"/>
              </a:rPr>
              <a:t>,</a:t>
            </a:r>
            <a:r>
              <a:rPr lang="en-CA" sz="1200" spc="-64">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Ryan.</a:t>
            </a:r>
            <a:r>
              <a:rPr lang="en-CA" sz="1200" spc="-61">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“Blowing</a:t>
            </a:r>
            <a:r>
              <a:rPr lang="en-CA" sz="1200" spc="-61">
                <a:solidFill>
                  <a:srgbClr val="464646"/>
                </a:solidFill>
                <a:latin typeface="Roboto Condensed Light" panose="02000000000000000000" pitchFamily="2" charset="0"/>
                <a:cs typeface="Arial Narrow"/>
              </a:rPr>
              <a:t> </a:t>
            </a:r>
            <a:r>
              <a:rPr lang="en-CA" sz="1200" spc="-21">
                <a:solidFill>
                  <a:srgbClr val="464646"/>
                </a:solidFill>
                <a:latin typeface="Roboto Condensed Light" panose="02000000000000000000" pitchFamily="2" charset="0"/>
                <a:cs typeface="Arial Narrow"/>
              </a:rPr>
              <a:t>up</a:t>
            </a:r>
            <a:r>
              <a:rPr lang="en-CA" sz="1200" spc="-61">
                <a:solidFill>
                  <a:srgbClr val="464646"/>
                </a:solidFill>
                <a:latin typeface="Roboto Condensed Light" panose="02000000000000000000" pitchFamily="2" charset="0"/>
                <a:cs typeface="Arial Narrow"/>
              </a:rPr>
              <a:t> </a:t>
            </a:r>
            <a:r>
              <a:rPr lang="en-CA" sz="1200" spc="-24">
                <a:solidFill>
                  <a:srgbClr val="464646"/>
                </a:solidFill>
                <a:latin typeface="Roboto Condensed Light" panose="02000000000000000000" pitchFamily="2" charset="0"/>
                <a:cs typeface="Arial Narrow"/>
              </a:rPr>
              <a:t>the</a:t>
            </a:r>
            <a:r>
              <a:rPr lang="en-CA" sz="1200" spc="-64">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Performance</a:t>
            </a:r>
            <a:r>
              <a:rPr lang="en-CA" sz="1200" spc="-61">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Review:</a:t>
            </a:r>
            <a:r>
              <a:rPr lang="en-CA" sz="1200" spc="-61">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Interview</a:t>
            </a:r>
            <a:r>
              <a:rPr lang="en-CA" sz="1200" spc="-61">
                <a:solidFill>
                  <a:srgbClr val="464646"/>
                </a:solidFill>
                <a:latin typeface="Roboto Condensed Light" panose="02000000000000000000" pitchFamily="2" charset="0"/>
                <a:cs typeface="Arial Narrow"/>
              </a:rPr>
              <a:t> </a:t>
            </a:r>
            <a:r>
              <a:rPr lang="en-CA" sz="1200" spc="-27">
                <a:solidFill>
                  <a:srgbClr val="464646"/>
                </a:solidFill>
                <a:latin typeface="Roboto Condensed Light" panose="02000000000000000000" pitchFamily="2" charset="0"/>
                <a:cs typeface="Arial Narrow"/>
              </a:rPr>
              <a:t>with</a:t>
            </a:r>
            <a:r>
              <a:rPr lang="en-CA" sz="1200" spc="-121">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Adobe’s</a:t>
            </a:r>
            <a:r>
              <a:rPr lang="en-CA" sz="1200" spc="-61">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Donna</a:t>
            </a:r>
            <a:r>
              <a:rPr lang="en-CA" sz="1200" spc="-61">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Morris.”</a:t>
            </a:r>
            <a:r>
              <a:rPr lang="en-CA" sz="1200" spc="-64">
                <a:solidFill>
                  <a:srgbClr val="464646"/>
                </a:solidFill>
                <a:latin typeface="Roboto Condensed Light" panose="02000000000000000000" pitchFamily="2" charset="0"/>
                <a:cs typeface="Arial Narrow"/>
              </a:rPr>
              <a:t> </a:t>
            </a:r>
            <a:r>
              <a:rPr lang="en-CA" sz="1200" spc="-36">
                <a:solidFill>
                  <a:srgbClr val="464646"/>
                </a:solidFill>
                <a:latin typeface="Roboto Condensed Light" panose="02000000000000000000" pitchFamily="2" charset="0"/>
                <a:cs typeface="Arial Narrow"/>
              </a:rPr>
              <a:t>Ryan  </a:t>
            </a:r>
            <a:r>
              <a:rPr lang="en-CA" sz="1200" spc="-30" err="1">
                <a:solidFill>
                  <a:srgbClr val="464646"/>
                </a:solidFill>
                <a:latin typeface="Roboto Condensed Light" panose="02000000000000000000" pitchFamily="2" charset="0"/>
                <a:cs typeface="Arial Narrow"/>
              </a:rPr>
              <a:t>Estis</a:t>
            </a:r>
            <a:r>
              <a:rPr lang="en-CA" sz="1200" spc="-61">
                <a:solidFill>
                  <a:srgbClr val="464646"/>
                </a:solidFill>
                <a:latin typeface="Roboto Condensed Light" panose="02000000000000000000" pitchFamily="2" charset="0"/>
                <a:cs typeface="Arial Narrow"/>
              </a:rPr>
              <a:t> </a:t>
            </a:r>
            <a:r>
              <a:rPr lang="en-CA" sz="1200" spc="-3">
                <a:solidFill>
                  <a:srgbClr val="464646"/>
                </a:solidFill>
                <a:latin typeface="Roboto Condensed Light" panose="02000000000000000000" pitchFamily="2" charset="0"/>
                <a:cs typeface="Arial Narrow"/>
              </a:rPr>
              <a:t>&amp;</a:t>
            </a:r>
            <a:r>
              <a:rPr lang="en-CA" sz="1200" spc="-118">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Associates.</a:t>
            </a:r>
            <a:r>
              <a:rPr lang="en-CA" sz="1200" spc="-61">
                <a:solidFill>
                  <a:srgbClr val="464646"/>
                </a:solidFill>
                <a:latin typeface="Roboto Condensed Light" panose="02000000000000000000" pitchFamily="2" charset="0"/>
                <a:cs typeface="Arial Narrow"/>
              </a:rPr>
              <a:t> </a:t>
            </a:r>
            <a:r>
              <a:rPr lang="en-CA" sz="1200" spc="-21">
                <a:solidFill>
                  <a:srgbClr val="464646"/>
                </a:solidFill>
                <a:latin typeface="Roboto Condensed Light" panose="02000000000000000000" pitchFamily="2" charset="0"/>
                <a:cs typeface="Arial Narrow"/>
              </a:rPr>
              <a:t>17</a:t>
            </a:r>
            <a:r>
              <a:rPr lang="en-CA" sz="1200" spc="-61">
                <a:solidFill>
                  <a:srgbClr val="464646"/>
                </a:solidFill>
                <a:latin typeface="Roboto Condensed Light" panose="02000000000000000000" pitchFamily="2" charset="0"/>
                <a:cs typeface="Arial Narrow"/>
              </a:rPr>
              <a:t> </a:t>
            </a:r>
            <a:r>
              <a:rPr lang="en-CA" sz="1200" spc="-27">
                <a:solidFill>
                  <a:srgbClr val="464646"/>
                </a:solidFill>
                <a:latin typeface="Roboto Condensed Light" panose="02000000000000000000" pitchFamily="2" charset="0"/>
                <a:cs typeface="Arial Narrow"/>
              </a:rPr>
              <a:t>June</a:t>
            </a:r>
            <a:r>
              <a:rPr lang="en-CA" sz="1200" spc="-58">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2013.</a:t>
            </a:r>
            <a:r>
              <a:rPr lang="en-CA" sz="1200" spc="-61">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Web.</a:t>
            </a:r>
            <a:r>
              <a:rPr lang="en-CA" sz="1200" spc="-61">
                <a:solidFill>
                  <a:srgbClr val="464646"/>
                </a:solidFill>
                <a:latin typeface="Roboto Condensed Light" panose="02000000000000000000" pitchFamily="2" charset="0"/>
                <a:cs typeface="Arial Narrow"/>
              </a:rPr>
              <a:t> </a:t>
            </a:r>
            <a:r>
              <a:rPr lang="en-CA" sz="1200" spc="-27">
                <a:solidFill>
                  <a:srgbClr val="464646"/>
                </a:solidFill>
                <a:latin typeface="Roboto Condensed Light" panose="02000000000000000000" pitchFamily="2" charset="0"/>
                <a:cs typeface="Arial Narrow"/>
              </a:rPr>
              <a:t>Oct.</a:t>
            </a:r>
            <a:r>
              <a:rPr lang="en-CA" sz="1200" spc="-58">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2013.</a:t>
            </a:r>
            <a:r>
              <a:rPr lang="en-CA" sz="1200" spc="-61">
                <a:solidFill>
                  <a:srgbClr val="464646"/>
                </a:solidFill>
                <a:latin typeface="Roboto Condensed Light" panose="02000000000000000000" pitchFamily="2" charset="0"/>
                <a:cs typeface="Arial Narrow"/>
              </a:rPr>
              <a:t> </a:t>
            </a:r>
            <a:r>
              <a:rPr lang="en-CA" sz="1200" spc="-36">
                <a:solidFill>
                  <a:srgbClr val="464646"/>
                </a:solidFill>
                <a:latin typeface="Roboto Condensed Light" panose="02000000000000000000" pitchFamily="2" charset="0"/>
                <a:cs typeface="Arial Narrow"/>
              </a:rPr>
              <a:t>&lt;</a:t>
            </a:r>
            <a:r>
              <a:rPr lang="en-CA" sz="1200" spc="-36">
                <a:solidFill>
                  <a:srgbClr val="0076B7"/>
                </a:solidFill>
                <a:latin typeface="Roboto Condensed Light" panose="02000000000000000000" pitchFamily="2" charset="0"/>
                <a:cs typeface="Arial Narrow"/>
                <a:hlinkClick r:id="rId6"/>
              </a:rPr>
              <a:t>http://ryanestis.com/adobe-interview/&gt;</a:t>
            </a:r>
            <a:r>
              <a:rPr lang="en-CA" sz="1200" spc="-36">
                <a:solidFill>
                  <a:srgbClr val="464646"/>
                </a:solidFill>
                <a:latin typeface="Roboto Condensed Light" panose="02000000000000000000" pitchFamily="2" charset="0"/>
                <a:cs typeface="Arial Narrow"/>
              </a:rPr>
              <a:t>.</a:t>
            </a:r>
            <a:endParaRPr lang="en-CA" sz="1200">
              <a:latin typeface="Roboto Condensed Light" panose="02000000000000000000" pitchFamily="2" charset="0"/>
              <a:cs typeface="Arial Narrow"/>
            </a:endParaRPr>
          </a:p>
          <a:p>
            <a:pPr lvl="0"/>
            <a:endParaRPr lang="en-US"/>
          </a:p>
        </p:txBody>
      </p:sp>
      <p:sp>
        <p:nvSpPr>
          <p:cNvPr id="6" name="Title 1">
            <a:extLst>
              <a:ext uri="{FF2B5EF4-FFF2-40B4-BE49-F238E27FC236}">
                <a16:creationId xmlns:a16="http://schemas.microsoft.com/office/drawing/2014/main" id="{464A327A-EE11-AC48-BC31-DE279A6E652A}"/>
              </a:ext>
            </a:extLst>
          </p:cNvPr>
          <p:cNvSpPr>
            <a:spLocks noGrp="1"/>
          </p:cNvSpPr>
          <p:nvPr>
            <p:ph type="title" hasCustomPrompt="1"/>
          </p:nvPr>
        </p:nvSpPr>
        <p:spPr>
          <a:xfrm>
            <a:off x="354060" y="530021"/>
            <a:ext cx="6712447" cy="1130188"/>
          </a:xfrm>
        </p:spPr>
        <p:txBody>
          <a:bodyPr>
            <a:noAutofit/>
          </a:bodyPr>
          <a:lstStyle>
            <a:lvl1pPr>
              <a:lnSpc>
                <a:spcPct val="90000"/>
              </a:lnSpc>
              <a:defRPr>
                <a:solidFill>
                  <a:srgbClr val="41439A"/>
                </a:solidFill>
              </a:defRPr>
            </a:lvl1pPr>
          </a:lstStyle>
          <a:p>
            <a:r>
              <a:rPr lang="en-US"/>
              <a:t>Works Cited</a:t>
            </a:r>
          </a:p>
        </p:txBody>
      </p:sp>
    </p:spTree>
    <p:extLst>
      <p:ext uri="{BB962C8B-B14F-4D97-AF65-F5344CB8AC3E}">
        <p14:creationId xmlns:p14="http://schemas.microsoft.com/office/powerpoint/2010/main" val="22912284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2C1D28-FBA5-4C12-A8D8-D0E92D76D37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723BC1A-FDE7-44D4-B9DB-BCAD60DD3F2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B3F252DB-9EB0-4343-9E8B-45D38DDFDA1E}"/>
              </a:ext>
            </a:extLst>
          </p:cNvPr>
          <p:cNvSpPr>
            <a:spLocks noGrp="1"/>
          </p:cNvSpPr>
          <p:nvPr>
            <p:ph type="dt" sz="half" idx="10"/>
          </p:nvPr>
        </p:nvSpPr>
        <p:spPr/>
        <p:txBody>
          <a:bodyPr/>
          <a:lstStyle/>
          <a:p>
            <a:fld id="{089061C2-3A28-418A-BA59-6FC946B4061F}" type="datetimeFigureOut">
              <a:rPr lang="en-US" smtClean="0"/>
              <a:t>3/18/2026</a:t>
            </a:fld>
            <a:endParaRPr lang="en-US" dirty="0"/>
          </a:p>
        </p:txBody>
      </p:sp>
      <p:sp>
        <p:nvSpPr>
          <p:cNvPr id="5" name="Footer Placeholder 4">
            <a:extLst>
              <a:ext uri="{FF2B5EF4-FFF2-40B4-BE49-F238E27FC236}">
                <a16:creationId xmlns:a16="http://schemas.microsoft.com/office/drawing/2014/main" id="{CF8F0CBA-9194-4AEC-B366-BFD48F571CE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AA74E31-3EB6-4A9A-9BB8-1C4AFDB40CDE}"/>
              </a:ext>
            </a:extLst>
          </p:cNvPr>
          <p:cNvSpPr>
            <a:spLocks noGrp="1"/>
          </p:cNvSpPr>
          <p:nvPr>
            <p:ph type="sldNum" sz="quarter" idx="12"/>
          </p:nvPr>
        </p:nvSpPr>
        <p:spPr/>
        <p:txBody>
          <a:bodyPr/>
          <a:lstStyle/>
          <a:p>
            <a:fld id="{E12389A1-CE68-4A6F-8C34-6F0A9EF07C8A}" type="slidenum">
              <a:rPr lang="en-US" smtClean="0"/>
              <a:t>‹#›</a:t>
            </a:fld>
            <a:endParaRPr lang="en-US" dirty="0"/>
          </a:p>
        </p:txBody>
      </p:sp>
    </p:spTree>
    <p:extLst>
      <p:ext uri="{BB962C8B-B14F-4D97-AF65-F5344CB8AC3E}">
        <p14:creationId xmlns:p14="http://schemas.microsoft.com/office/powerpoint/2010/main" val="14286107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714854-F68A-4A89-9A54-EEDCAEAEC2C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93D194C-E33D-4589-B0C6-01C86249938A}"/>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FB2DD1C-C3E4-40CC-A458-ED2753AA4A87}"/>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60AD702-EB55-4CEA-8EDE-547C03F11414}"/>
              </a:ext>
            </a:extLst>
          </p:cNvPr>
          <p:cNvSpPr>
            <a:spLocks noGrp="1"/>
          </p:cNvSpPr>
          <p:nvPr>
            <p:ph type="dt" sz="half" idx="10"/>
          </p:nvPr>
        </p:nvSpPr>
        <p:spPr/>
        <p:txBody>
          <a:bodyPr/>
          <a:lstStyle/>
          <a:p>
            <a:fld id="{089061C2-3A28-418A-BA59-6FC946B4061F}" type="datetimeFigureOut">
              <a:rPr lang="en-US" smtClean="0"/>
              <a:t>3/18/2026</a:t>
            </a:fld>
            <a:endParaRPr lang="en-US" dirty="0"/>
          </a:p>
        </p:txBody>
      </p:sp>
      <p:sp>
        <p:nvSpPr>
          <p:cNvPr id="6" name="Footer Placeholder 5">
            <a:extLst>
              <a:ext uri="{FF2B5EF4-FFF2-40B4-BE49-F238E27FC236}">
                <a16:creationId xmlns:a16="http://schemas.microsoft.com/office/drawing/2014/main" id="{E8A06360-9209-4CEB-9382-BADD316A3D3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902BF614-23BE-417B-965D-23D95A51899C}"/>
              </a:ext>
            </a:extLst>
          </p:cNvPr>
          <p:cNvSpPr>
            <a:spLocks noGrp="1"/>
          </p:cNvSpPr>
          <p:nvPr>
            <p:ph type="sldNum" sz="quarter" idx="12"/>
          </p:nvPr>
        </p:nvSpPr>
        <p:spPr/>
        <p:txBody>
          <a:bodyPr/>
          <a:lstStyle/>
          <a:p>
            <a:fld id="{E12389A1-CE68-4A6F-8C34-6F0A9EF07C8A}" type="slidenum">
              <a:rPr lang="en-US" smtClean="0"/>
              <a:t>‹#›</a:t>
            </a:fld>
            <a:endParaRPr lang="en-US" dirty="0"/>
          </a:p>
        </p:txBody>
      </p:sp>
    </p:spTree>
    <p:extLst>
      <p:ext uri="{BB962C8B-B14F-4D97-AF65-F5344CB8AC3E}">
        <p14:creationId xmlns:p14="http://schemas.microsoft.com/office/powerpoint/2010/main" val="21620854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6CD66-2DEA-4FD0-883B-5A6E214B892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16DAAEA-9990-41D0-A0EA-4BD7FE920D8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38E19E3-647A-43AB-A993-0E7AAAC512F6}"/>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0097967-32B7-4C74-A5ED-CBC3A4B1EE4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35C8AEC-DFBB-42A2-9C22-9D9F6F17BC9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F095DF6-FB2B-46F0-B4B5-B27E6F1F87FF}"/>
              </a:ext>
            </a:extLst>
          </p:cNvPr>
          <p:cNvSpPr>
            <a:spLocks noGrp="1"/>
          </p:cNvSpPr>
          <p:nvPr>
            <p:ph type="dt" sz="half" idx="10"/>
          </p:nvPr>
        </p:nvSpPr>
        <p:spPr/>
        <p:txBody>
          <a:bodyPr/>
          <a:lstStyle/>
          <a:p>
            <a:fld id="{089061C2-3A28-418A-BA59-6FC946B4061F}" type="datetimeFigureOut">
              <a:rPr lang="en-US" smtClean="0"/>
              <a:t>3/18/2026</a:t>
            </a:fld>
            <a:endParaRPr lang="en-US" dirty="0"/>
          </a:p>
        </p:txBody>
      </p:sp>
      <p:sp>
        <p:nvSpPr>
          <p:cNvPr id="8" name="Footer Placeholder 7">
            <a:extLst>
              <a:ext uri="{FF2B5EF4-FFF2-40B4-BE49-F238E27FC236}">
                <a16:creationId xmlns:a16="http://schemas.microsoft.com/office/drawing/2014/main" id="{DF4E3EF7-A8F8-44B0-84F8-D2D4C36379C1}"/>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A5CB6F6F-387A-4C86-902A-074BE4950C00}"/>
              </a:ext>
            </a:extLst>
          </p:cNvPr>
          <p:cNvSpPr>
            <a:spLocks noGrp="1"/>
          </p:cNvSpPr>
          <p:nvPr>
            <p:ph type="sldNum" sz="quarter" idx="12"/>
          </p:nvPr>
        </p:nvSpPr>
        <p:spPr/>
        <p:txBody>
          <a:bodyPr/>
          <a:lstStyle/>
          <a:p>
            <a:fld id="{E12389A1-CE68-4A6F-8C34-6F0A9EF07C8A}" type="slidenum">
              <a:rPr lang="en-US" smtClean="0"/>
              <a:t>‹#›</a:t>
            </a:fld>
            <a:endParaRPr lang="en-US" dirty="0"/>
          </a:p>
        </p:txBody>
      </p:sp>
    </p:spTree>
    <p:extLst>
      <p:ext uri="{BB962C8B-B14F-4D97-AF65-F5344CB8AC3E}">
        <p14:creationId xmlns:p14="http://schemas.microsoft.com/office/powerpoint/2010/main" val="39360024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AD425D-630F-4861-935C-603CDE4AC38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322D1D2-1CC9-4BF2-A7CF-AB1FA552715E}"/>
              </a:ext>
            </a:extLst>
          </p:cNvPr>
          <p:cNvSpPr>
            <a:spLocks noGrp="1"/>
          </p:cNvSpPr>
          <p:nvPr>
            <p:ph type="dt" sz="half" idx="10"/>
          </p:nvPr>
        </p:nvSpPr>
        <p:spPr/>
        <p:txBody>
          <a:bodyPr/>
          <a:lstStyle/>
          <a:p>
            <a:fld id="{089061C2-3A28-418A-BA59-6FC946B4061F}" type="datetimeFigureOut">
              <a:rPr lang="en-US" smtClean="0"/>
              <a:t>3/18/2026</a:t>
            </a:fld>
            <a:endParaRPr lang="en-US" dirty="0"/>
          </a:p>
        </p:txBody>
      </p:sp>
      <p:sp>
        <p:nvSpPr>
          <p:cNvPr id="4" name="Footer Placeholder 3">
            <a:extLst>
              <a:ext uri="{FF2B5EF4-FFF2-40B4-BE49-F238E27FC236}">
                <a16:creationId xmlns:a16="http://schemas.microsoft.com/office/drawing/2014/main" id="{07C4827A-50B3-43CA-8D73-8C8BB4D10995}"/>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3BE44E96-E87D-4486-AE31-631D3A759760}"/>
              </a:ext>
            </a:extLst>
          </p:cNvPr>
          <p:cNvSpPr>
            <a:spLocks noGrp="1"/>
          </p:cNvSpPr>
          <p:nvPr>
            <p:ph type="sldNum" sz="quarter" idx="12"/>
          </p:nvPr>
        </p:nvSpPr>
        <p:spPr/>
        <p:txBody>
          <a:bodyPr/>
          <a:lstStyle/>
          <a:p>
            <a:fld id="{E12389A1-CE68-4A6F-8C34-6F0A9EF07C8A}" type="slidenum">
              <a:rPr lang="en-US" smtClean="0"/>
              <a:t>‹#›</a:t>
            </a:fld>
            <a:endParaRPr lang="en-US" dirty="0"/>
          </a:p>
        </p:txBody>
      </p:sp>
    </p:spTree>
    <p:extLst>
      <p:ext uri="{BB962C8B-B14F-4D97-AF65-F5344CB8AC3E}">
        <p14:creationId xmlns:p14="http://schemas.microsoft.com/office/powerpoint/2010/main" val="14395105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661694-4C73-40D3-A5EC-4CBB69902D7F}"/>
              </a:ext>
            </a:extLst>
          </p:cNvPr>
          <p:cNvSpPr>
            <a:spLocks noGrp="1"/>
          </p:cNvSpPr>
          <p:nvPr>
            <p:ph type="dt" sz="half" idx="10"/>
          </p:nvPr>
        </p:nvSpPr>
        <p:spPr/>
        <p:txBody>
          <a:bodyPr/>
          <a:lstStyle/>
          <a:p>
            <a:fld id="{089061C2-3A28-418A-BA59-6FC946B4061F}" type="datetimeFigureOut">
              <a:rPr lang="en-US" smtClean="0"/>
              <a:t>3/18/2026</a:t>
            </a:fld>
            <a:endParaRPr lang="en-US" dirty="0"/>
          </a:p>
        </p:txBody>
      </p:sp>
      <p:sp>
        <p:nvSpPr>
          <p:cNvPr id="3" name="Footer Placeholder 2">
            <a:extLst>
              <a:ext uri="{FF2B5EF4-FFF2-40B4-BE49-F238E27FC236}">
                <a16:creationId xmlns:a16="http://schemas.microsoft.com/office/drawing/2014/main" id="{4590864A-CFF9-4CE4-AE06-74C46D77415E}"/>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AFCA492A-32C2-448D-A499-7AA2749E61A8}"/>
              </a:ext>
            </a:extLst>
          </p:cNvPr>
          <p:cNvSpPr>
            <a:spLocks noGrp="1"/>
          </p:cNvSpPr>
          <p:nvPr>
            <p:ph type="sldNum" sz="quarter" idx="12"/>
          </p:nvPr>
        </p:nvSpPr>
        <p:spPr/>
        <p:txBody>
          <a:bodyPr/>
          <a:lstStyle/>
          <a:p>
            <a:fld id="{E12389A1-CE68-4A6F-8C34-6F0A9EF07C8A}" type="slidenum">
              <a:rPr lang="en-US" smtClean="0"/>
              <a:t>‹#›</a:t>
            </a:fld>
            <a:endParaRPr lang="en-US" dirty="0"/>
          </a:p>
        </p:txBody>
      </p:sp>
    </p:spTree>
    <p:extLst>
      <p:ext uri="{BB962C8B-B14F-4D97-AF65-F5344CB8AC3E}">
        <p14:creationId xmlns:p14="http://schemas.microsoft.com/office/powerpoint/2010/main" val="829301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7C18AA-9CDB-4A1E-ADFD-4364CD68593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877D598-F741-461B-8EAD-49FDB6A2545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71C585F-1131-4658-BD2B-3F85E314AD1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CAD0C27-670A-4BDF-A56B-834321D447BD}"/>
              </a:ext>
            </a:extLst>
          </p:cNvPr>
          <p:cNvSpPr>
            <a:spLocks noGrp="1"/>
          </p:cNvSpPr>
          <p:nvPr>
            <p:ph type="dt" sz="half" idx="10"/>
          </p:nvPr>
        </p:nvSpPr>
        <p:spPr/>
        <p:txBody>
          <a:bodyPr/>
          <a:lstStyle/>
          <a:p>
            <a:fld id="{089061C2-3A28-418A-BA59-6FC946B4061F}" type="datetimeFigureOut">
              <a:rPr lang="en-US" smtClean="0"/>
              <a:t>3/18/2026</a:t>
            </a:fld>
            <a:endParaRPr lang="en-US" dirty="0"/>
          </a:p>
        </p:txBody>
      </p:sp>
      <p:sp>
        <p:nvSpPr>
          <p:cNvPr id="6" name="Footer Placeholder 5">
            <a:extLst>
              <a:ext uri="{FF2B5EF4-FFF2-40B4-BE49-F238E27FC236}">
                <a16:creationId xmlns:a16="http://schemas.microsoft.com/office/drawing/2014/main" id="{7543AC5F-0F21-414B-A5A2-6928F3B105F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11D7FC7-142F-43BE-970C-D85CA61C6CCB}"/>
              </a:ext>
            </a:extLst>
          </p:cNvPr>
          <p:cNvSpPr>
            <a:spLocks noGrp="1"/>
          </p:cNvSpPr>
          <p:nvPr>
            <p:ph type="sldNum" sz="quarter" idx="12"/>
          </p:nvPr>
        </p:nvSpPr>
        <p:spPr/>
        <p:txBody>
          <a:bodyPr/>
          <a:lstStyle/>
          <a:p>
            <a:fld id="{E12389A1-CE68-4A6F-8C34-6F0A9EF07C8A}" type="slidenum">
              <a:rPr lang="en-US" smtClean="0"/>
              <a:t>‹#›</a:t>
            </a:fld>
            <a:endParaRPr lang="en-US" dirty="0"/>
          </a:p>
        </p:txBody>
      </p:sp>
    </p:spTree>
    <p:extLst>
      <p:ext uri="{BB962C8B-B14F-4D97-AF65-F5344CB8AC3E}">
        <p14:creationId xmlns:p14="http://schemas.microsoft.com/office/powerpoint/2010/main" val="31742727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ACB66-22ED-4B31-A4DA-7DF6AB2096C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5356758-B6C5-4904-8A7E-74BB5ABF4B6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3CF87F81-8199-4822-B594-EF2013CB760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E9FBA3D-278E-42B6-A8C6-DB855C7A583F}"/>
              </a:ext>
            </a:extLst>
          </p:cNvPr>
          <p:cNvSpPr>
            <a:spLocks noGrp="1"/>
          </p:cNvSpPr>
          <p:nvPr>
            <p:ph type="dt" sz="half" idx="10"/>
          </p:nvPr>
        </p:nvSpPr>
        <p:spPr/>
        <p:txBody>
          <a:bodyPr/>
          <a:lstStyle/>
          <a:p>
            <a:fld id="{089061C2-3A28-418A-BA59-6FC946B4061F}" type="datetimeFigureOut">
              <a:rPr lang="en-US" smtClean="0"/>
              <a:t>3/18/2026</a:t>
            </a:fld>
            <a:endParaRPr lang="en-US" dirty="0"/>
          </a:p>
        </p:txBody>
      </p:sp>
      <p:sp>
        <p:nvSpPr>
          <p:cNvPr id="6" name="Footer Placeholder 5">
            <a:extLst>
              <a:ext uri="{FF2B5EF4-FFF2-40B4-BE49-F238E27FC236}">
                <a16:creationId xmlns:a16="http://schemas.microsoft.com/office/drawing/2014/main" id="{DFE2604A-EA37-4564-B78F-DC44802AADA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CAA49AB-C921-4A86-B58F-504F83681120}"/>
              </a:ext>
            </a:extLst>
          </p:cNvPr>
          <p:cNvSpPr>
            <a:spLocks noGrp="1"/>
          </p:cNvSpPr>
          <p:nvPr>
            <p:ph type="sldNum" sz="quarter" idx="12"/>
          </p:nvPr>
        </p:nvSpPr>
        <p:spPr/>
        <p:txBody>
          <a:bodyPr/>
          <a:lstStyle/>
          <a:p>
            <a:fld id="{E12389A1-CE68-4A6F-8C34-6F0A9EF07C8A}" type="slidenum">
              <a:rPr lang="en-US" smtClean="0"/>
              <a:t>‹#›</a:t>
            </a:fld>
            <a:endParaRPr lang="en-US" dirty="0"/>
          </a:p>
        </p:txBody>
      </p:sp>
    </p:spTree>
    <p:extLst>
      <p:ext uri="{BB962C8B-B14F-4D97-AF65-F5344CB8AC3E}">
        <p14:creationId xmlns:p14="http://schemas.microsoft.com/office/powerpoint/2010/main" val="3010874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6150706-B444-45F1-B93B-07F2FEEF60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4E20990-9B07-4F3B-9C12-F0AD8E043A5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12701D3-C7BE-4EC6-AA95-C71FB95D9F4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9061C2-3A28-418A-BA59-6FC946B4061F}" type="datetimeFigureOut">
              <a:rPr lang="en-US" smtClean="0"/>
              <a:t>3/18/2026</a:t>
            </a:fld>
            <a:endParaRPr lang="en-US" dirty="0"/>
          </a:p>
        </p:txBody>
      </p:sp>
      <p:sp>
        <p:nvSpPr>
          <p:cNvPr id="5" name="Footer Placeholder 4">
            <a:extLst>
              <a:ext uri="{FF2B5EF4-FFF2-40B4-BE49-F238E27FC236}">
                <a16:creationId xmlns:a16="http://schemas.microsoft.com/office/drawing/2014/main" id="{F19C2772-0438-4B74-88E4-AFBD744BEDC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43FF3C10-EE69-473C-988D-14F3D970E95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2389A1-CE68-4A6F-8C34-6F0A9EF07C8A}" type="slidenum">
              <a:rPr lang="en-US" smtClean="0"/>
              <a:t>‹#›</a:t>
            </a:fld>
            <a:endParaRPr lang="en-US" dirty="0"/>
          </a:p>
        </p:txBody>
      </p:sp>
    </p:spTree>
    <p:extLst>
      <p:ext uri="{BB962C8B-B14F-4D97-AF65-F5344CB8AC3E}">
        <p14:creationId xmlns:p14="http://schemas.microsoft.com/office/powerpoint/2010/main" val="10905461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9D2D98CA-E486-8443-9BF6-95C9C1E815D5}"/>
              </a:ext>
            </a:extLst>
          </p:cNvPr>
          <p:cNvSpPr>
            <a:spLocks noGrp="1"/>
          </p:cNvSpPr>
          <p:nvPr>
            <p:ph type="title"/>
          </p:nvPr>
        </p:nvSpPr>
        <p:spPr>
          <a:xfrm>
            <a:off x="354060" y="530021"/>
            <a:ext cx="10910571" cy="1130188"/>
          </a:xfrm>
          <a:prstGeom prst="rect">
            <a:avLst/>
          </a:prstGeom>
        </p:spPr>
        <p:txBody>
          <a:bodyPr vert="horz" lIns="0" tIns="0" rIns="0" bIns="0" rtlCol="0" anchor="t" anchorCtr="0">
            <a:noAutofit/>
          </a:bodyPr>
          <a:lstStyle/>
          <a:p>
            <a:r>
              <a:rPr lang="en-US"/>
              <a:t>Click to edit Master title style</a:t>
            </a:r>
          </a:p>
        </p:txBody>
      </p:sp>
    </p:spTree>
    <p:extLst>
      <p:ext uri="{BB962C8B-B14F-4D97-AF65-F5344CB8AC3E}">
        <p14:creationId xmlns:p14="http://schemas.microsoft.com/office/powerpoint/2010/main" val="27997945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hf hdr="0" ftr="0" dt="0"/>
  <p:txStyles>
    <p:titleStyle>
      <a:lvl1pPr algn="l" defTabSz="914309" rtl="0" eaLnBrk="1" latinLnBrk="0" hangingPunct="1">
        <a:lnSpc>
          <a:spcPts val="4000"/>
        </a:lnSpc>
        <a:spcBef>
          <a:spcPct val="0"/>
        </a:spcBef>
        <a:buNone/>
        <a:defRPr sz="3200" b="0" i="0" kern="1200">
          <a:solidFill>
            <a:srgbClr val="717171"/>
          </a:solidFill>
          <a:latin typeface="Montserrat SemiBold" pitchFamily="2" charset="77"/>
          <a:ea typeface="+mj-ea"/>
          <a:cs typeface="Arial" panose="020B0604020202020204" pitchFamily="34" charset="0"/>
        </a:defRPr>
      </a:lvl1pPr>
    </p:titleStyle>
    <p:bodyStyle>
      <a:lvl1pPr marL="228577" indent="-228577" algn="l" defTabSz="91430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31" indent="-228577" algn="l" defTabSz="91430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86" indent="-228577" algn="l" defTabSz="91430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40"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194"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349"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03"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657"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811"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96">
          <p15:clr>
            <a:srgbClr val="F26B43"/>
          </p15:clr>
        </p15:guide>
        <p15:guide id="2" pos="3818">
          <p15:clr>
            <a:srgbClr val="F26B43"/>
          </p15:clr>
        </p15:guide>
        <p15:guide id="3" pos="3909">
          <p15:clr>
            <a:srgbClr val="F26B43"/>
          </p15:clr>
        </p15:guide>
        <p15:guide id="4" pos="4430">
          <p15:clr>
            <a:srgbClr val="F26B43"/>
          </p15:clr>
        </p15:guide>
        <p15:guide id="5" pos="3205">
          <p15:clr>
            <a:srgbClr val="F26B43"/>
          </p15:clr>
        </p15:guide>
        <p15:guide id="6" pos="2684">
          <p15:clr>
            <a:srgbClr val="F26B43"/>
          </p15:clr>
        </p15:guide>
        <p15:guide id="7" pos="2593">
          <p15:clr>
            <a:srgbClr val="F26B43"/>
          </p15:clr>
        </p15:guide>
        <p15:guide id="8" pos="2071">
          <p15:clr>
            <a:srgbClr val="F26B43"/>
          </p15:clr>
        </p15:guide>
        <p15:guide id="9" pos="4521">
          <p15:clr>
            <a:srgbClr val="F26B43"/>
          </p15:clr>
        </p15:guide>
        <p15:guide id="10" pos="5043">
          <p15:clr>
            <a:srgbClr val="F26B43"/>
          </p15:clr>
        </p15:guide>
        <p15:guide id="11" pos="5133">
          <p15:clr>
            <a:srgbClr val="F26B43"/>
          </p15:clr>
        </p15:guide>
        <p15:guide id="12" pos="5655">
          <p15:clr>
            <a:srgbClr val="F26B43"/>
          </p15:clr>
        </p15:guide>
        <p15:guide id="13" pos="5746">
          <p15:clr>
            <a:srgbClr val="F26B43"/>
          </p15:clr>
        </p15:guide>
        <p15:guide id="14" pos="6267">
          <p15:clr>
            <a:srgbClr val="F26B43"/>
          </p15:clr>
        </p15:guide>
        <p15:guide id="15" pos="6358">
          <p15:clr>
            <a:srgbClr val="F26B43"/>
          </p15:clr>
        </p15:guide>
        <p15:guide id="16" pos="6880">
          <p15:clr>
            <a:srgbClr val="F26B43"/>
          </p15:clr>
        </p15:guide>
        <p15:guide id="17" pos="6970">
          <p15:clr>
            <a:srgbClr val="F26B43"/>
          </p15:clr>
        </p15:guide>
        <p15:guide id="18" pos="7492">
          <p15:clr>
            <a:srgbClr val="F26B43"/>
          </p15:clr>
        </p15:guide>
        <p15:guide id="19" pos="1981">
          <p15:clr>
            <a:srgbClr val="F26B43"/>
          </p15:clr>
        </p15:guide>
        <p15:guide id="20" pos="1459">
          <p15:clr>
            <a:srgbClr val="F26B43"/>
          </p15:clr>
        </p15:guide>
        <p15:guide id="21" pos="1368">
          <p15:clr>
            <a:srgbClr val="F26B43"/>
          </p15:clr>
        </p15:guide>
        <p15:guide id="22" pos="847">
          <p15:clr>
            <a:srgbClr val="F26B43"/>
          </p15:clr>
        </p15:guide>
        <p15:guide id="23" pos="756">
          <p15:clr>
            <a:srgbClr val="F26B43"/>
          </p15:clr>
        </p15:guide>
        <p15:guide id="24" pos="234">
          <p15:clr>
            <a:srgbClr val="F26B43"/>
          </p15:clr>
        </p15:guide>
        <p15:guide id="25" orient="horz" pos="572">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35.sv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image" Target="../media/image10.jpeg"/><Relationship Id="rId1" Type="http://schemas.openxmlformats.org/officeDocument/2006/relationships/slideLayout" Target="../slideLayouts/slideLayout7.xml"/><Relationship Id="rId6" Type="http://schemas.openxmlformats.org/officeDocument/2006/relationships/image" Target="../media/image41.svg"/><Relationship Id="rId5" Type="http://schemas.openxmlformats.org/officeDocument/2006/relationships/image" Target="../media/image40.png"/><Relationship Id="rId10" Type="http://schemas.openxmlformats.org/officeDocument/2006/relationships/image" Target="../media/image45.svg"/><Relationship Id="rId4" Type="http://schemas.openxmlformats.org/officeDocument/2006/relationships/image" Target="../media/image39.svg"/><Relationship Id="rId9" Type="http://schemas.openxmlformats.org/officeDocument/2006/relationships/image" Target="../media/image44.png"/></Relationships>
</file>

<file path=ppt/slides/_rels/slide13.xml.rels><?xml version="1.0" encoding="UTF-8" standalone="yes"?>
<Relationships xmlns="http://schemas.openxmlformats.org/package/2006/relationships"><Relationship Id="rId3" Type="http://schemas.openxmlformats.org/officeDocument/2006/relationships/hyperlink" Target="https://thehub.gov.ky/task/personnel-circular-8-of-2025-succession-planning-policy/" TargetMode="External"/><Relationship Id="rId2" Type="http://schemas.openxmlformats.org/officeDocument/2006/relationships/hyperlink" Target="mailto:sheena.Thompson@gov.ky" TargetMode="External"/><Relationship Id="rId1" Type="http://schemas.openxmlformats.org/officeDocument/2006/relationships/slideLayout" Target="../slideLayouts/slideLayout14.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hyperlink" Target="mailto:FOI.POCS@gov.ky" TargetMode="External"/><Relationship Id="rId2" Type="http://schemas.openxmlformats.org/officeDocument/2006/relationships/hyperlink" Target="https://hr.mcleanco.com/terms/privacy" TargetMode="Externa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openxmlformats.org/officeDocument/2006/relationships/image" Target="../media/image16.svg"/><Relationship Id="rId13" Type="http://schemas.openxmlformats.org/officeDocument/2006/relationships/image" Target="../media/image21.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image" Target="../media/image10.jpeg"/><Relationship Id="rId1" Type="http://schemas.openxmlformats.org/officeDocument/2006/relationships/slideLayout" Target="../slideLayouts/slideLayout7.xml"/><Relationship Id="rId6" Type="http://schemas.openxmlformats.org/officeDocument/2006/relationships/image" Target="../media/image14.svg"/><Relationship Id="rId11" Type="http://schemas.openxmlformats.org/officeDocument/2006/relationships/image" Target="../media/image19.svg"/><Relationship Id="rId5" Type="http://schemas.openxmlformats.org/officeDocument/2006/relationships/image" Target="../media/image13.png"/><Relationship Id="rId15" Type="http://schemas.openxmlformats.org/officeDocument/2006/relationships/image" Target="../media/image23.svg"/><Relationship Id="rId10" Type="http://schemas.openxmlformats.org/officeDocument/2006/relationships/image" Target="../media/image18.png"/><Relationship Id="rId4" Type="http://schemas.openxmlformats.org/officeDocument/2006/relationships/image" Target="../media/image12.svg"/><Relationship Id="rId9" Type="http://schemas.openxmlformats.org/officeDocument/2006/relationships/image" Target="../media/image17.png"/><Relationship Id="rId14" Type="http://schemas.openxmlformats.org/officeDocument/2006/relationships/image" Target="../media/image22.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7.png"/></Relationships>
</file>

<file path=ppt/slides/_rels/slide6.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s://www.gov.ky/csc/succession" TargetMode="Externa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32.png"/></Relationships>
</file>

<file path=ppt/slides/_rels/slide9.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828722" y="773188"/>
            <a:ext cx="1661901" cy="772784"/>
          </a:xfrm>
          <a:custGeom>
            <a:avLst/>
            <a:gdLst/>
            <a:ahLst/>
            <a:cxnLst/>
            <a:rect l="l" t="t" r="r" b="b"/>
            <a:pathLst>
              <a:path w="2492851" h="1159176">
                <a:moveTo>
                  <a:pt x="0" y="0"/>
                </a:moveTo>
                <a:lnTo>
                  <a:pt x="2492851" y="0"/>
                </a:lnTo>
                <a:lnTo>
                  <a:pt x="2492851" y="1159176"/>
                </a:lnTo>
                <a:lnTo>
                  <a:pt x="0" y="1159176"/>
                </a:lnTo>
                <a:lnTo>
                  <a:pt x="0" y="0"/>
                </a:lnTo>
                <a:close/>
              </a:path>
            </a:pathLst>
          </a:custGeom>
          <a:blipFill>
            <a:blip r:embed="rId3"/>
            <a:stretch>
              <a:fillRect/>
            </a:stretch>
          </a:blipFill>
        </p:spPr>
        <p:txBody>
          <a:bodyPr/>
          <a:lstStyle/>
          <a:p>
            <a:pPr defTabSz="609630"/>
            <a:endParaRPr lang="en-US" sz="1200">
              <a:solidFill>
                <a:prstClr val="black"/>
              </a:solidFill>
              <a:latin typeface="Calibri"/>
            </a:endParaRPr>
          </a:p>
        </p:txBody>
      </p:sp>
      <p:sp>
        <p:nvSpPr>
          <p:cNvPr id="3" name="Freeform 3"/>
          <p:cNvSpPr/>
          <p:nvPr/>
        </p:nvSpPr>
        <p:spPr>
          <a:xfrm>
            <a:off x="685801" y="685800"/>
            <a:ext cx="2465927" cy="1020384"/>
          </a:xfrm>
          <a:custGeom>
            <a:avLst/>
            <a:gdLst/>
            <a:ahLst/>
            <a:cxnLst/>
            <a:rect l="l" t="t" r="r" b="b"/>
            <a:pathLst>
              <a:path w="3698891" h="1530576">
                <a:moveTo>
                  <a:pt x="0" y="0"/>
                </a:moveTo>
                <a:lnTo>
                  <a:pt x="3698891" y="0"/>
                </a:lnTo>
                <a:lnTo>
                  <a:pt x="3698891" y="1530576"/>
                </a:lnTo>
                <a:lnTo>
                  <a:pt x="0" y="1530576"/>
                </a:lnTo>
                <a:lnTo>
                  <a:pt x="0" y="0"/>
                </a:lnTo>
                <a:close/>
              </a:path>
            </a:pathLst>
          </a:custGeom>
          <a:blipFill>
            <a:blip r:embed="rId4"/>
            <a:stretch>
              <a:fillRect/>
            </a:stretch>
          </a:blipFill>
        </p:spPr>
        <p:txBody>
          <a:bodyPr/>
          <a:lstStyle/>
          <a:p>
            <a:pPr defTabSz="609630"/>
            <a:endParaRPr lang="en-US" sz="1200">
              <a:solidFill>
                <a:prstClr val="black"/>
              </a:solidFill>
              <a:latin typeface="Calibri"/>
            </a:endParaRPr>
          </a:p>
        </p:txBody>
      </p:sp>
      <p:sp>
        <p:nvSpPr>
          <p:cNvPr id="4" name="TextBox 4"/>
          <p:cNvSpPr txBox="1"/>
          <p:nvPr/>
        </p:nvSpPr>
        <p:spPr>
          <a:xfrm>
            <a:off x="636787" y="2993180"/>
            <a:ext cx="9707671" cy="2013372"/>
          </a:xfrm>
          <a:prstGeom prst="rect">
            <a:avLst/>
          </a:prstGeom>
        </p:spPr>
        <p:txBody>
          <a:bodyPr wrap="square" lIns="0" tIns="0" rIns="0" bIns="0" rtlCol="0" anchor="t">
            <a:spAutoFit/>
          </a:bodyPr>
          <a:lstStyle/>
          <a:p>
            <a:pPr>
              <a:lnSpc>
                <a:spcPts val="11126"/>
              </a:lnSpc>
            </a:pPr>
            <a:r>
              <a:rPr lang="en-US" sz="7200" b="1" dirty="0">
                <a:solidFill>
                  <a:srgbClr val="000000"/>
                </a:solidFill>
                <a:latin typeface="Helvetica Now Display 1"/>
                <a:sym typeface="Helvetica Now Display 1"/>
              </a:rPr>
              <a:t>Succession Planning</a:t>
            </a:r>
          </a:p>
          <a:p>
            <a:pPr defTabSz="609630">
              <a:lnSpc>
                <a:spcPts val="4640"/>
              </a:lnSpc>
            </a:pPr>
            <a:r>
              <a:rPr lang="en-US" sz="4000" dirty="0">
                <a:solidFill>
                  <a:srgbClr val="000000"/>
                </a:solidFill>
                <a:latin typeface="Helvetica Now Display 2"/>
                <a:ea typeface="Helvetica Now Display 2"/>
                <a:cs typeface="Helvetica Now Display 2"/>
                <a:sym typeface="Helvetica Now Display 2"/>
              </a:rPr>
              <a:t>Talent Development- Process &amp; Toolkit</a:t>
            </a:r>
          </a:p>
        </p:txBody>
      </p:sp>
      <p:sp>
        <p:nvSpPr>
          <p:cNvPr id="5" name="AutoShape 5"/>
          <p:cNvSpPr/>
          <p:nvPr/>
        </p:nvSpPr>
        <p:spPr>
          <a:xfrm>
            <a:off x="3490225" y="703554"/>
            <a:ext cx="0" cy="912053"/>
          </a:xfrm>
          <a:prstGeom prst="line">
            <a:avLst/>
          </a:prstGeom>
          <a:ln w="19050" cap="flat">
            <a:solidFill>
              <a:srgbClr val="000000">
                <a:alpha val="49804"/>
              </a:srgbClr>
            </a:solidFill>
            <a:prstDash val="solid"/>
            <a:headEnd type="none" w="sm" len="sm"/>
            <a:tailEnd type="none" w="sm" len="sm"/>
          </a:ln>
        </p:spPr>
        <p:txBody>
          <a:bodyPr/>
          <a:lstStyle/>
          <a:p>
            <a:pPr defTabSz="609630"/>
            <a:endParaRPr lang="en-US" sz="1200">
              <a:solidFill>
                <a:prstClr val="black"/>
              </a:solidFill>
              <a:latin typeface="Calibri"/>
            </a:endParaRPr>
          </a:p>
        </p:txBody>
      </p:sp>
      <p:sp>
        <p:nvSpPr>
          <p:cNvPr id="6" name="Freeform 6"/>
          <p:cNvSpPr/>
          <p:nvPr/>
        </p:nvSpPr>
        <p:spPr>
          <a:xfrm>
            <a:off x="10232555" y="-60074"/>
            <a:ext cx="7806289" cy="6918074"/>
          </a:xfrm>
          <a:custGeom>
            <a:avLst/>
            <a:gdLst/>
            <a:ahLst/>
            <a:cxnLst/>
            <a:rect l="l" t="t" r="r" b="b"/>
            <a:pathLst>
              <a:path w="11709434" h="10377111">
                <a:moveTo>
                  <a:pt x="0" y="0"/>
                </a:moveTo>
                <a:lnTo>
                  <a:pt x="11709434" y="0"/>
                </a:lnTo>
                <a:lnTo>
                  <a:pt x="11709434" y="10377111"/>
                </a:lnTo>
                <a:lnTo>
                  <a:pt x="0" y="1037711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defTabSz="609630"/>
            <a:endParaRPr lang="en-US" sz="1200">
              <a:solidFill>
                <a:prstClr val="black"/>
              </a:solidFill>
              <a:latin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430FD42-CB25-4CD7-9497-6298109F3C5F}"/>
              </a:ext>
            </a:extLst>
          </p:cNvPr>
          <p:cNvSpPr txBox="1"/>
          <p:nvPr/>
        </p:nvSpPr>
        <p:spPr>
          <a:xfrm>
            <a:off x="987668" y="1232077"/>
            <a:ext cx="10662140" cy="861774"/>
          </a:xfrm>
          <a:prstGeom prst="rect">
            <a:avLst/>
          </a:prstGeom>
          <a:noFill/>
        </p:spPr>
        <p:txBody>
          <a:bodyPr wrap="square" rtlCol="0">
            <a:spAutoFit/>
          </a:bodyPr>
          <a:lstStyle/>
          <a:p>
            <a:r>
              <a:rPr lang="en-GB" b="1" dirty="0"/>
              <a:t>What is this? </a:t>
            </a:r>
          </a:p>
          <a:p>
            <a:r>
              <a:rPr lang="en-GB" sz="1600" dirty="0">
                <a:solidFill>
                  <a:schemeClr val="tx2"/>
                </a:solidFill>
              </a:rPr>
              <a:t>This accountability step helps the organization assess key role coverage, candidate readiness, and potential talent risks, enabling informed decisions to strengthen leadership continuity. </a:t>
            </a:r>
            <a:endParaRPr lang="en-US" sz="1600" dirty="0">
              <a:solidFill>
                <a:schemeClr val="tx2"/>
              </a:solidFill>
            </a:endParaRPr>
          </a:p>
        </p:txBody>
      </p:sp>
      <p:sp>
        <p:nvSpPr>
          <p:cNvPr id="7" name="Content Placeholder 2">
            <a:extLst>
              <a:ext uri="{FF2B5EF4-FFF2-40B4-BE49-F238E27FC236}">
                <a16:creationId xmlns:a16="http://schemas.microsoft.com/office/drawing/2014/main" id="{594E532A-1629-4EAA-8D5D-06C74A64DD3F}"/>
              </a:ext>
            </a:extLst>
          </p:cNvPr>
          <p:cNvSpPr txBox="1">
            <a:spLocks/>
          </p:cNvSpPr>
          <p:nvPr/>
        </p:nvSpPr>
        <p:spPr>
          <a:xfrm>
            <a:off x="1101968" y="2414136"/>
            <a:ext cx="6337057" cy="3729810"/>
          </a:xfrm>
          <a:prstGeom prst="rect">
            <a:avLst/>
          </a:prstGeom>
          <a:ln>
            <a:solidFill>
              <a:schemeClr val="accent6"/>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dirty="0">
                <a:solidFill>
                  <a:srgbClr val="548235"/>
                </a:solidFill>
              </a:rPr>
              <a:t>Who is involved?</a:t>
            </a:r>
          </a:p>
          <a:p>
            <a:pPr marL="0" indent="0">
              <a:buFont typeface="Arial" panose="020B0604020202020204" pitchFamily="34" charset="0"/>
              <a:buNone/>
            </a:pPr>
            <a:endParaRPr lang="en-GB" dirty="0">
              <a:solidFill>
                <a:srgbClr val="0070C0"/>
              </a:solidFill>
            </a:endParaRPr>
          </a:p>
          <a:p>
            <a:pPr lvl="1">
              <a:buFont typeface="Courier New" panose="02070309020205020404" pitchFamily="49" charset="0"/>
              <a:buChar char="o"/>
            </a:pPr>
            <a:r>
              <a:rPr lang="en-GB" dirty="0"/>
              <a:t>Succession Panels &amp; Steering Committee</a:t>
            </a:r>
          </a:p>
          <a:p>
            <a:pPr marL="0" indent="0">
              <a:buFont typeface="Arial" panose="020B0604020202020204" pitchFamily="34" charset="0"/>
              <a:buNone/>
            </a:pPr>
            <a:endParaRPr lang="en-GB" dirty="0">
              <a:solidFill>
                <a:srgbClr val="0070C0"/>
              </a:solidFill>
            </a:endParaRPr>
          </a:p>
          <a:p>
            <a:pPr marL="0" indent="0">
              <a:buFont typeface="Arial" panose="020B0604020202020204" pitchFamily="34" charset="0"/>
              <a:buNone/>
            </a:pPr>
            <a:r>
              <a:rPr lang="en-GB" dirty="0">
                <a:solidFill>
                  <a:srgbClr val="548235"/>
                </a:solidFill>
              </a:rPr>
              <a:t>How frequently will this be done?</a:t>
            </a:r>
          </a:p>
          <a:p>
            <a:pPr marL="0" indent="0">
              <a:buFont typeface="Arial" panose="020B0604020202020204" pitchFamily="34" charset="0"/>
              <a:buNone/>
            </a:pPr>
            <a:endParaRPr lang="en-GB" dirty="0">
              <a:solidFill>
                <a:srgbClr val="0070C0"/>
              </a:solidFill>
            </a:endParaRPr>
          </a:p>
          <a:p>
            <a:pPr lvl="1">
              <a:buFont typeface="Courier New" panose="02070309020205020404" pitchFamily="49" charset="0"/>
              <a:buChar char="o"/>
            </a:pPr>
            <a:r>
              <a:rPr lang="en-GB" dirty="0"/>
              <a:t>Quarterly</a:t>
            </a:r>
          </a:p>
          <a:p>
            <a:pPr marL="0" indent="0">
              <a:buFont typeface="Arial" panose="020B0604020202020204" pitchFamily="34" charset="0"/>
              <a:buNone/>
            </a:pPr>
            <a:endParaRPr lang="en-GB" dirty="0">
              <a:solidFill>
                <a:srgbClr val="0070C0"/>
              </a:solidFill>
            </a:endParaRPr>
          </a:p>
          <a:p>
            <a:pPr marL="0" indent="0">
              <a:buFont typeface="Arial" panose="020B0604020202020204" pitchFamily="34" charset="0"/>
              <a:buNone/>
            </a:pPr>
            <a:endParaRPr lang="en-GB" dirty="0">
              <a:solidFill>
                <a:srgbClr val="0070C0"/>
              </a:solidFill>
            </a:endParaRPr>
          </a:p>
          <a:p>
            <a:pPr marL="0" indent="0">
              <a:lnSpc>
                <a:spcPct val="100000"/>
              </a:lnSpc>
              <a:buFont typeface="Arial" panose="020B0604020202020204" pitchFamily="34" charset="0"/>
              <a:buNone/>
            </a:pPr>
            <a:endParaRPr lang="en-GB" dirty="0">
              <a:solidFill>
                <a:srgbClr val="0070C0"/>
              </a:solidFill>
            </a:endParaRPr>
          </a:p>
          <a:p>
            <a:pPr marL="0" indent="0">
              <a:buNone/>
            </a:pPr>
            <a:endParaRPr lang="en-GB" dirty="0"/>
          </a:p>
          <a:p>
            <a:pPr>
              <a:buFont typeface="Courier New" panose="02070309020205020404" pitchFamily="49" charset="0"/>
              <a:buChar char="o"/>
            </a:pPr>
            <a:endParaRPr lang="en-GB" sz="2400" dirty="0"/>
          </a:p>
          <a:p>
            <a:pPr marL="0" indent="0">
              <a:lnSpc>
                <a:spcPct val="100000"/>
              </a:lnSpc>
              <a:buFont typeface="Arial" panose="020B0604020202020204" pitchFamily="34" charset="0"/>
              <a:buNone/>
            </a:pPr>
            <a:endParaRPr lang="en-GB" dirty="0">
              <a:solidFill>
                <a:srgbClr val="0070C0"/>
              </a:solidFill>
            </a:endParaRPr>
          </a:p>
        </p:txBody>
      </p:sp>
      <p:pic>
        <p:nvPicPr>
          <p:cNvPr id="3" name="Graphic 2" descr="Business Growth">
            <a:extLst>
              <a:ext uri="{FF2B5EF4-FFF2-40B4-BE49-F238E27FC236}">
                <a16:creationId xmlns:a16="http://schemas.microsoft.com/office/drawing/2014/main" id="{20D4E762-65CB-465A-B50C-33658D2CA91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46999" y="2557640"/>
            <a:ext cx="3343033" cy="3343033"/>
          </a:xfrm>
          <a:prstGeom prst="rect">
            <a:avLst/>
          </a:prstGeom>
        </p:spPr>
      </p:pic>
      <p:sp>
        <p:nvSpPr>
          <p:cNvPr id="2" name="Freeform 4">
            <a:extLst>
              <a:ext uri="{FF2B5EF4-FFF2-40B4-BE49-F238E27FC236}">
                <a16:creationId xmlns:a16="http://schemas.microsoft.com/office/drawing/2014/main" id="{3B101EF9-BE5E-059C-F7BA-9C8786986357}"/>
              </a:ext>
            </a:extLst>
          </p:cNvPr>
          <p:cNvSpPr/>
          <p:nvPr/>
        </p:nvSpPr>
        <p:spPr>
          <a:xfrm>
            <a:off x="600927" y="255576"/>
            <a:ext cx="8725857" cy="628079"/>
          </a:xfrm>
          <a:custGeom>
            <a:avLst/>
            <a:gdLst/>
            <a:ahLst/>
            <a:cxnLst/>
            <a:rect l="l" t="t" r="r" b="b"/>
            <a:pathLst>
              <a:path w="17451712" h="1256157">
                <a:moveTo>
                  <a:pt x="0" y="0"/>
                </a:moveTo>
                <a:cubicBezTo>
                  <a:pt x="117950" y="171450"/>
                  <a:pt x="188748" y="390017"/>
                  <a:pt x="188748" y="628015"/>
                </a:cubicBezTo>
                <a:cubicBezTo>
                  <a:pt x="188748" y="866013"/>
                  <a:pt x="117950" y="1084453"/>
                  <a:pt x="0" y="1256157"/>
                </a:cubicBezTo>
                <a:lnTo>
                  <a:pt x="17262966" y="1256157"/>
                </a:lnTo>
                <a:cubicBezTo>
                  <a:pt x="17380916" y="1084707"/>
                  <a:pt x="17451712" y="866140"/>
                  <a:pt x="17451712" y="628142"/>
                </a:cubicBezTo>
                <a:cubicBezTo>
                  <a:pt x="17451712" y="390144"/>
                  <a:pt x="17380779" y="171450"/>
                  <a:pt x="17262966" y="0"/>
                </a:cubicBezTo>
                <a:close/>
              </a:path>
            </a:pathLst>
          </a:custGeom>
          <a:solidFill>
            <a:srgbClr val="00724B"/>
          </a:solidFill>
        </p:spPr>
        <p:txBody>
          <a:bodyPr/>
          <a:lstStyle/>
          <a:p>
            <a:pPr>
              <a:lnSpc>
                <a:spcPts val="3199"/>
              </a:lnSpc>
              <a:spcBef>
                <a:spcPct val="0"/>
              </a:spcBef>
            </a:pPr>
            <a:r>
              <a:rPr lang="en-GB" sz="2666" b="1" dirty="0">
                <a:solidFill>
                  <a:srgbClr val="FFFFFF"/>
                </a:solidFill>
                <a:latin typeface="Helvetica Now Display 1"/>
              </a:rPr>
              <a:t>Step: 6  Succession Plan Progress Discussion</a:t>
            </a:r>
          </a:p>
        </p:txBody>
      </p:sp>
      <p:sp>
        <p:nvSpPr>
          <p:cNvPr id="9" name="Freeform 2">
            <a:extLst>
              <a:ext uri="{FF2B5EF4-FFF2-40B4-BE49-F238E27FC236}">
                <a16:creationId xmlns:a16="http://schemas.microsoft.com/office/drawing/2014/main" id="{7C68DD4C-9570-F055-76DB-35400F3AF0CD}"/>
              </a:ext>
            </a:extLst>
          </p:cNvPr>
          <p:cNvSpPr/>
          <p:nvPr/>
        </p:nvSpPr>
        <p:spPr>
          <a:xfrm>
            <a:off x="9741007" y="285082"/>
            <a:ext cx="1661901" cy="772784"/>
          </a:xfrm>
          <a:custGeom>
            <a:avLst/>
            <a:gdLst/>
            <a:ahLst/>
            <a:cxnLst/>
            <a:rect l="l" t="t" r="r" b="b"/>
            <a:pathLst>
              <a:path w="2492851" h="1159176">
                <a:moveTo>
                  <a:pt x="0" y="0"/>
                </a:moveTo>
                <a:lnTo>
                  <a:pt x="2492851" y="0"/>
                </a:lnTo>
                <a:lnTo>
                  <a:pt x="2492851" y="1159176"/>
                </a:lnTo>
                <a:lnTo>
                  <a:pt x="0" y="1159176"/>
                </a:lnTo>
                <a:lnTo>
                  <a:pt x="0" y="0"/>
                </a:lnTo>
                <a:close/>
              </a:path>
            </a:pathLst>
          </a:custGeom>
          <a:blipFill>
            <a:blip r:embed="rId4"/>
            <a:stretch>
              <a:fillRect/>
            </a:stretch>
          </a:blipFill>
        </p:spPr>
        <p:txBody>
          <a:bodyPr/>
          <a:lstStyle/>
          <a:p>
            <a:pPr defTabSz="609630"/>
            <a:endParaRPr lang="en-US" sz="1200">
              <a:solidFill>
                <a:prstClr val="black"/>
              </a:solidFill>
              <a:latin typeface="Calibri"/>
            </a:endParaRPr>
          </a:p>
        </p:txBody>
      </p:sp>
    </p:spTree>
    <p:extLst>
      <p:ext uri="{BB962C8B-B14F-4D97-AF65-F5344CB8AC3E}">
        <p14:creationId xmlns:p14="http://schemas.microsoft.com/office/powerpoint/2010/main" val="41075779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430FD42-CB25-4CD7-9497-6298109F3C5F}"/>
              </a:ext>
            </a:extLst>
          </p:cNvPr>
          <p:cNvSpPr txBox="1"/>
          <p:nvPr/>
        </p:nvSpPr>
        <p:spPr>
          <a:xfrm>
            <a:off x="987668" y="1232077"/>
            <a:ext cx="10662140" cy="1107996"/>
          </a:xfrm>
          <a:prstGeom prst="rect">
            <a:avLst/>
          </a:prstGeom>
          <a:noFill/>
        </p:spPr>
        <p:txBody>
          <a:bodyPr wrap="square" rtlCol="0">
            <a:spAutoFit/>
          </a:bodyPr>
          <a:lstStyle/>
          <a:p>
            <a:r>
              <a:rPr lang="en-GB" b="1" dirty="0"/>
              <a:t>What is this? </a:t>
            </a:r>
          </a:p>
          <a:p>
            <a:r>
              <a:rPr lang="en-GB" sz="1600" dirty="0">
                <a:solidFill>
                  <a:schemeClr val="tx2"/>
                </a:solidFill>
              </a:rPr>
              <a:t>This is a step to see how ready the candidates are to assume the role they are groomed for and will inform workforce planning. It will consider, 360 Assessments, Performance Reviews and execution of development plans and evidence to indicate the desired competencies are now developed.</a:t>
            </a:r>
            <a:endParaRPr lang="en-US" sz="1600" dirty="0">
              <a:solidFill>
                <a:schemeClr val="tx2"/>
              </a:solidFill>
            </a:endParaRPr>
          </a:p>
        </p:txBody>
      </p:sp>
      <p:sp>
        <p:nvSpPr>
          <p:cNvPr id="7" name="Content Placeholder 2">
            <a:extLst>
              <a:ext uri="{FF2B5EF4-FFF2-40B4-BE49-F238E27FC236}">
                <a16:creationId xmlns:a16="http://schemas.microsoft.com/office/drawing/2014/main" id="{594E532A-1629-4EAA-8D5D-06C74A64DD3F}"/>
              </a:ext>
            </a:extLst>
          </p:cNvPr>
          <p:cNvSpPr txBox="1">
            <a:spLocks/>
          </p:cNvSpPr>
          <p:nvPr/>
        </p:nvSpPr>
        <p:spPr>
          <a:xfrm>
            <a:off x="1101968" y="2414136"/>
            <a:ext cx="5739099" cy="3729810"/>
          </a:xfrm>
          <a:prstGeom prst="rect">
            <a:avLst/>
          </a:prstGeom>
          <a:ln>
            <a:solidFill>
              <a:schemeClr val="accent6"/>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dirty="0">
                <a:solidFill>
                  <a:srgbClr val="548235"/>
                </a:solidFill>
              </a:rPr>
              <a:t>Who is involved?</a:t>
            </a:r>
          </a:p>
          <a:p>
            <a:pPr marL="0" indent="0">
              <a:buFont typeface="Arial" panose="020B0604020202020204" pitchFamily="34" charset="0"/>
              <a:buNone/>
            </a:pPr>
            <a:endParaRPr lang="en-GB" dirty="0">
              <a:solidFill>
                <a:srgbClr val="0070C0"/>
              </a:solidFill>
            </a:endParaRPr>
          </a:p>
          <a:p>
            <a:pPr lvl="1">
              <a:buFont typeface="Courier New" panose="02070309020205020404" pitchFamily="49" charset="0"/>
              <a:buChar char="o"/>
            </a:pPr>
            <a:r>
              <a:rPr lang="en-GB" dirty="0"/>
              <a:t>Succession Panels &amp; Steering Committee</a:t>
            </a:r>
          </a:p>
          <a:p>
            <a:pPr marL="0" indent="0">
              <a:buFont typeface="Arial" panose="020B0604020202020204" pitchFamily="34" charset="0"/>
              <a:buNone/>
            </a:pPr>
            <a:endParaRPr lang="en-GB" dirty="0">
              <a:solidFill>
                <a:srgbClr val="0070C0"/>
              </a:solidFill>
            </a:endParaRPr>
          </a:p>
          <a:p>
            <a:pPr marL="0" indent="0">
              <a:buFont typeface="Arial" panose="020B0604020202020204" pitchFamily="34" charset="0"/>
              <a:buNone/>
            </a:pPr>
            <a:r>
              <a:rPr lang="en-GB" dirty="0">
                <a:solidFill>
                  <a:srgbClr val="548235"/>
                </a:solidFill>
              </a:rPr>
              <a:t>How frequently will this be done?</a:t>
            </a:r>
          </a:p>
          <a:p>
            <a:pPr marL="0" indent="0">
              <a:buFont typeface="Arial" panose="020B0604020202020204" pitchFamily="34" charset="0"/>
              <a:buNone/>
            </a:pPr>
            <a:endParaRPr lang="en-GB" dirty="0">
              <a:solidFill>
                <a:srgbClr val="0070C0"/>
              </a:solidFill>
            </a:endParaRPr>
          </a:p>
          <a:p>
            <a:pPr lvl="1">
              <a:buFont typeface="Courier New" panose="02070309020205020404" pitchFamily="49" charset="0"/>
              <a:buChar char="o"/>
            </a:pPr>
            <a:r>
              <a:rPr lang="en-GB" dirty="0"/>
              <a:t>Annually</a:t>
            </a:r>
          </a:p>
          <a:p>
            <a:pPr marL="0" indent="0">
              <a:buFont typeface="Arial" panose="020B0604020202020204" pitchFamily="34" charset="0"/>
              <a:buNone/>
            </a:pPr>
            <a:endParaRPr lang="en-GB" dirty="0">
              <a:solidFill>
                <a:srgbClr val="0070C0"/>
              </a:solidFill>
            </a:endParaRPr>
          </a:p>
          <a:p>
            <a:pPr marL="0" indent="0">
              <a:buFont typeface="Arial" panose="020B0604020202020204" pitchFamily="34" charset="0"/>
              <a:buNone/>
            </a:pPr>
            <a:endParaRPr lang="en-GB" dirty="0">
              <a:solidFill>
                <a:srgbClr val="0070C0"/>
              </a:solidFill>
            </a:endParaRPr>
          </a:p>
          <a:p>
            <a:pPr marL="0" indent="0">
              <a:lnSpc>
                <a:spcPct val="100000"/>
              </a:lnSpc>
              <a:buFont typeface="Arial" panose="020B0604020202020204" pitchFamily="34" charset="0"/>
              <a:buNone/>
            </a:pPr>
            <a:endParaRPr lang="en-GB" dirty="0">
              <a:solidFill>
                <a:srgbClr val="0070C0"/>
              </a:solidFill>
            </a:endParaRPr>
          </a:p>
          <a:p>
            <a:pPr marL="0" indent="0">
              <a:buNone/>
            </a:pPr>
            <a:endParaRPr lang="en-GB" dirty="0"/>
          </a:p>
          <a:p>
            <a:pPr>
              <a:buFont typeface="Courier New" panose="02070309020205020404" pitchFamily="49" charset="0"/>
              <a:buChar char="o"/>
            </a:pPr>
            <a:endParaRPr lang="en-GB" sz="2400" dirty="0"/>
          </a:p>
          <a:p>
            <a:pPr marL="0" indent="0">
              <a:lnSpc>
                <a:spcPct val="100000"/>
              </a:lnSpc>
              <a:buFont typeface="Arial" panose="020B0604020202020204" pitchFamily="34" charset="0"/>
              <a:buNone/>
            </a:pPr>
            <a:endParaRPr lang="en-GB" dirty="0">
              <a:solidFill>
                <a:srgbClr val="0070C0"/>
              </a:solidFill>
            </a:endParaRPr>
          </a:p>
        </p:txBody>
      </p:sp>
      <p:cxnSp>
        <p:nvCxnSpPr>
          <p:cNvPr id="8" name="Straight Connector 7">
            <a:extLst>
              <a:ext uri="{FF2B5EF4-FFF2-40B4-BE49-F238E27FC236}">
                <a16:creationId xmlns:a16="http://schemas.microsoft.com/office/drawing/2014/main" id="{82878F6C-6E4B-4559-8651-B5D838A0C530}"/>
              </a:ext>
            </a:extLst>
          </p:cNvPr>
          <p:cNvCxnSpPr>
            <a:cxnSpLocks/>
          </p:cNvCxnSpPr>
          <p:nvPr/>
        </p:nvCxnSpPr>
        <p:spPr>
          <a:xfrm>
            <a:off x="7137399" y="2406486"/>
            <a:ext cx="0" cy="374511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9" name="Picture 8">
            <a:extLst>
              <a:ext uri="{FF2B5EF4-FFF2-40B4-BE49-F238E27FC236}">
                <a16:creationId xmlns:a16="http://schemas.microsoft.com/office/drawing/2014/main" id="{205F62A5-3694-43A4-90E5-09433C5A41F9}"/>
              </a:ext>
            </a:extLst>
          </p:cNvPr>
          <p:cNvPicPr>
            <a:picLocks noChangeAspect="1"/>
          </p:cNvPicPr>
          <p:nvPr/>
        </p:nvPicPr>
        <p:blipFill>
          <a:blip r:embed="rId2"/>
          <a:stretch>
            <a:fillRect/>
          </a:stretch>
        </p:blipFill>
        <p:spPr>
          <a:xfrm>
            <a:off x="7586412" y="2340073"/>
            <a:ext cx="3864827" cy="1444527"/>
          </a:xfrm>
          <a:prstGeom prst="rect">
            <a:avLst/>
          </a:prstGeom>
          <a:ln>
            <a:solidFill>
              <a:schemeClr val="accent6"/>
            </a:solidFill>
          </a:ln>
        </p:spPr>
      </p:pic>
      <p:pic>
        <p:nvPicPr>
          <p:cNvPr id="10" name="Picture 9">
            <a:extLst>
              <a:ext uri="{FF2B5EF4-FFF2-40B4-BE49-F238E27FC236}">
                <a16:creationId xmlns:a16="http://schemas.microsoft.com/office/drawing/2014/main" id="{EE697806-4AFC-483C-B148-2F001B2DE60A}"/>
              </a:ext>
            </a:extLst>
          </p:cNvPr>
          <p:cNvPicPr>
            <a:picLocks noChangeAspect="1"/>
          </p:cNvPicPr>
          <p:nvPr/>
        </p:nvPicPr>
        <p:blipFill>
          <a:blip r:embed="rId3"/>
          <a:stretch>
            <a:fillRect/>
          </a:stretch>
        </p:blipFill>
        <p:spPr>
          <a:xfrm>
            <a:off x="8048838" y="3784600"/>
            <a:ext cx="2881629" cy="2382731"/>
          </a:xfrm>
          <a:prstGeom prst="rect">
            <a:avLst/>
          </a:prstGeom>
          <a:ln>
            <a:solidFill>
              <a:schemeClr val="accent6"/>
            </a:solidFill>
          </a:ln>
        </p:spPr>
      </p:pic>
      <p:sp>
        <p:nvSpPr>
          <p:cNvPr id="3" name="Freeform 4">
            <a:extLst>
              <a:ext uri="{FF2B5EF4-FFF2-40B4-BE49-F238E27FC236}">
                <a16:creationId xmlns:a16="http://schemas.microsoft.com/office/drawing/2014/main" id="{AECBE99B-4975-C08B-C083-420842145B39}"/>
              </a:ext>
            </a:extLst>
          </p:cNvPr>
          <p:cNvSpPr/>
          <p:nvPr/>
        </p:nvSpPr>
        <p:spPr>
          <a:xfrm>
            <a:off x="987668" y="392364"/>
            <a:ext cx="8725857" cy="628079"/>
          </a:xfrm>
          <a:custGeom>
            <a:avLst/>
            <a:gdLst/>
            <a:ahLst/>
            <a:cxnLst/>
            <a:rect l="l" t="t" r="r" b="b"/>
            <a:pathLst>
              <a:path w="17451712" h="1256157">
                <a:moveTo>
                  <a:pt x="0" y="0"/>
                </a:moveTo>
                <a:cubicBezTo>
                  <a:pt x="117950" y="171450"/>
                  <a:pt x="188748" y="390017"/>
                  <a:pt x="188748" y="628015"/>
                </a:cubicBezTo>
                <a:cubicBezTo>
                  <a:pt x="188748" y="866013"/>
                  <a:pt x="117950" y="1084453"/>
                  <a:pt x="0" y="1256157"/>
                </a:cubicBezTo>
                <a:lnTo>
                  <a:pt x="17262966" y="1256157"/>
                </a:lnTo>
                <a:cubicBezTo>
                  <a:pt x="17380916" y="1084707"/>
                  <a:pt x="17451712" y="866140"/>
                  <a:pt x="17451712" y="628142"/>
                </a:cubicBezTo>
                <a:cubicBezTo>
                  <a:pt x="17451712" y="390144"/>
                  <a:pt x="17380779" y="171450"/>
                  <a:pt x="17262966" y="0"/>
                </a:cubicBezTo>
                <a:close/>
              </a:path>
            </a:pathLst>
          </a:custGeom>
          <a:solidFill>
            <a:srgbClr val="00724B"/>
          </a:solidFill>
        </p:spPr>
        <p:txBody>
          <a:bodyPr/>
          <a:lstStyle/>
          <a:p>
            <a:pPr>
              <a:lnSpc>
                <a:spcPts val="3199"/>
              </a:lnSpc>
              <a:spcBef>
                <a:spcPct val="0"/>
              </a:spcBef>
            </a:pPr>
            <a:r>
              <a:rPr lang="en-GB" sz="2666" b="1" dirty="0">
                <a:solidFill>
                  <a:srgbClr val="FFFFFF"/>
                </a:solidFill>
                <a:latin typeface="Helvetica Now Display 1"/>
              </a:rPr>
              <a:t>Step: 7  Readiness Assessment</a:t>
            </a:r>
          </a:p>
        </p:txBody>
      </p:sp>
    </p:spTree>
    <p:extLst>
      <p:ext uri="{BB962C8B-B14F-4D97-AF65-F5344CB8AC3E}">
        <p14:creationId xmlns:p14="http://schemas.microsoft.com/office/powerpoint/2010/main" val="3184123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44999"/>
            </a:blip>
            <a:stretch>
              <a:fillRect l="-1424" r="-1522" b="-83018"/>
            </a:stretch>
          </a:blipFill>
        </p:spPr>
        <p:txBody>
          <a:bodyPr/>
          <a:lstStyle/>
          <a:p>
            <a:endParaRPr lang="en-US" sz="1200"/>
          </a:p>
        </p:txBody>
      </p:sp>
      <p:grpSp>
        <p:nvGrpSpPr>
          <p:cNvPr id="3" name="Group 3"/>
          <p:cNvGrpSpPr/>
          <p:nvPr/>
        </p:nvGrpSpPr>
        <p:grpSpPr>
          <a:xfrm>
            <a:off x="689871" y="396857"/>
            <a:ext cx="8725837" cy="628091"/>
            <a:chOff x="0" y="0"/>
            <a:chExt cx="17451673" cy="1256182"/>
          </a:xfrm>
        </p:grpSpPr>
        <p:sp>
          <p:nvSpPr>
            <p:cNvPr id="4" name="Freeform 4"/>
            <p:cNvSpPr/>
            <p:nvPr/>
          </p:nvSpPr>
          <p:spPr>
            <a:xfrm>
              <a:off x="0" y="0"/>
              <a:ext cx="17451712" cy="1256157"/>
            </a:xfrm>
            <a:custGeom>
              <a:avLst/>
              <a:gdLst/>
              <a:ahLst/>
              <a:cxnLst/>
              <a:rect l="l" t="t" r="r" b="b"/>
              <a:pathLst>
                <a:path w="17451712" h="1256157">
                  <a:moveTo>
                    <a:pt x="0" y="0"/>
                  </a:moveTo>
                  <a:cubicBezTo>
                    <a:pt x="117950" y="171450"/>
                    <a:pt x="188748" y="390017"/>
                    <a:pt x="188748" y="628015"/>
                  </a:cubicBezTo>
                  <a:cubicBezTo>
                    <a:pt x="188748" y="866013"/>
                    <a:pt x="117950" y="1084453"/>
                    <a:pt x="0" y="1256157"/>
                  </a:cubicBezTo>
                  <a:lnTo>
                    <a:pt x="17262966" y="1256157"/>
                  </a:lnTo>
                  <a:cubicBezTo>
                    <a:pt x="17380916" y="1084707"/>
                    <a:pt x="17451712" y="866140"/>
                    <a:pt x="17451712" y="628142"/>
                  </a:cubicBezTo>
                  <a:cubicBezTo>
                    <a:pt x="17451712" y="390144"/>
                    <a:pt x="17380779" y="171450"/>
                    <a:pt x="17262966" y="0"/>
                  </a:cubicBezTo>
                  <a:close/>
                </a:path>
              </a:pathLst>
            </a:custGeom>
            <a:solidFill>
              <a:srgbClr val="00724B"/>
            </a:solidFill>
          </p:spPr>
          <p:txBody>
            <a:bodyPr/>
            <a:lstStyle/>
            <a:p>
              <a:endParaRPr lang="en-US" sz="1200"/>
            </a:p>
          </p:txBody>
        </p:sp>
      </p:grpSp>
      <p:grpSp>
        <p:nvGrpSpPr>
          <p:cNvPr id="5" name="Group 5"/>
          <p:cNvGrpSpPr/>
          <p:nvPr/>
        </p:nvGrpSpPr>
        <p:grpSpPr>
          <a:xfrm>
            <a:off x="685800" y="5870259"/>
            <a:ext cx="10820400" cy="680891"/>
            <a:chOff x="0" y="0"/>
            <a:chExt cx="18334115" cy="1153703"/>
          </a:xfrm>
        </p:grpSpPr>
        <p:sp>
          <p:nvSpPr>
            <p:cNvPr id="6" name="Freeform 6"/>
            <p:cNvSpPr/>
            <p:nvPr/>
          </p:nvSpPr>
          <p:spPr>
            <a:xfrm>
              <a:off x="0" y="0"/>
              <a:ext cx="18334115" cy="1153728"/>
            </a:xfrm>
            <a:custGeom>
              <a:avLst/>
              <a:gdLst/>
              <a:ahLst/>
              <a:cxnLst/>
              <a:rect l="l" t="t" r="r" b="b"/>
              <a:pathLst>
                <a:path w="18334115" h="1153728">
                  <a:moveTo>
                    <a:pt x="0" y="0"/>
                  </a:moveTo>
                  <a:lnTo>
                    <a:pt x="18334115" y="0"/>
                  </a:lnTo>
                  <a:lnTo>
                    <a:pt x="18334115" y="1153728"/>
                  </a:lnTo>
                  <a:lnTo>
                    <a:pt x="0" y="1153728"/>
                  </a:lnTo>
                  <a:close/>
                </a:path>
              </a:pathLst>
            </a:custGeom>
            <a:solidFill>
              <a:srgbClr val="00724B">
                <a:alpha val="14902"/>
              </a:srgbClr>
            </a:solidFill>
          </p:spPr>
          <p:txBody>
            <a:bodyPr/>
            <a:lstStyle/>
            <a:p>
              <a:endParaRPr lang="en-US" sz="1200"/>
            </a:p>
          </p:txBody>
        </p:sp>
      </p:grpSp>
      <p:grpSp>
        <p:nvGrpSpPr>
          <p:cNvPr id="7" name="Group 7"/>
          <p:cNvGrpSpPr/>
          <p:nvPr/>
        </p:nvGrpSpPr>
        <p:grpSpPr>
          <a:xfrm>
            <a:off x="689871" y="1314110"/>
            <a:ext cx="2291473" cy="4261084"/>
            <a:chOff x="0" y="0"/>
            <a:chExt cx="905274" cy="1683391"/>
          </a:xfrm>
        </p:grpSpPr>
        <p:sp>
          <p:nvSpPr>
            <p:cNvPr id="8" name="Freeform 8"/>
            <p:cNvSpPr/>
            <p:nvPr/>
          </p:nvSpPr>
          <p:spPr>
            <a:xfrm>
              <a:off x="0" y="0"/>
              <a:ext cx="905274" cy="1683391"/>
            </a:xfrm>
            <a:custGeom>
              <a:avLst/>
              <a:gdLst/>
              <a:ahLst/>
              <a:cxnLst/>
              <a:rect l="l" t="t" r="r" b="b"/>
              <a:pathLst>
                <a:path w="905274" h="1683391">
                  <a:moveTo>
                    <a:pt x="114872" y="0"/>
                  </a:moveTo>
                  <a:lnTo>
                    <a:pt x="790402" y="0"/>
                  </a:lnTo>
                  <a:cubicBezTo>
                    <a:pt x="820868" y="0"/>
                    <a:pt x="850086" y="12103"/>
                    <a:pt x="871628" y="33645"/>
                  </a:cubicBezTo>
                  <a:cubicBezTo>
                    <a:pt x="893171" y="55188"/>
                    <a:pt x="905274" y="84406"/>
                    <a:pt x="905274" y="114872"/>
                  </a:cubicBezTo>
                  <a:lnTo>
                    <a:pt x="905274" y="1568520"/>
                  </a:lnTo>
                  <a:cubicBezTo>
                    <a:pt x="905274" y="1631961"/>
                    <a:pt x="853844" y="1683391"/>
                    <a:pt x="790402" y="1683391"/>
                  </a:cubicBezTo>
                  <a:lnTo>
                    <a:pt x="114872" y="1683391"/>
                  </a:lnTo>
                  <a:cubicBezTo>
                    <a:pt x="84406" y="1683391"/>
                    <a:pt x="55188" y="1671289"/>
                    <a:pt x="33645" y="1649746"/>
                  </a:cubicBezTo>
                  <a:cubicBezTo>
                    <a:pt x="12103" y="1628204"/>
                    <a:pt x="0" y="1598985"/>
                    <a:pt x="0" y="1568520"/>
                  </a:cubicBezTo>
                  <a:lnTo>
                    <a:pt x="0" y="114872"/>
                  </a:lnTo>
                  <a:cubicBezTo>
                    <a:pt x="0" y="84406"/>
                    <a:pt x="12103" y="55188"/>
                    <a:pt x="33645" y="33645"/>
                  </a:cubicBezTo>
                  <a:cubicBezTo>
                    <a:pt x="55188" y="12103"/>
                    <a:pt x="84406" y="0"/>
                    <a:pt x="114872" y="0"/>
                  </a:cubicBezTo>
                  <a:close/>
                </a:path>
              </a:pathLst>
            </a:custGeom>
            <a:solidFill>
              <a:srgbClr val="459476"/>
            </a:solidFill>
          </p:spPr>
          <p:txBody>
            <a:bodyPr/>
            <a:lstStyle/>
            <a:p>
              <a:endParaRPr lang="en-US" sz="1200"/>
            </a:p>
          </p:txBody>
        </p:sp>
        <p:sp>
          <p:nvSpPr>
            <p:cNvPr id="9" name="TextBox 9"/>
            <p:cNvSpPr txBox="1"/>
            <p:nvPr/>
          </p:nvSpPr>
          <p:spPr>
            <a:xfrm>
              <a:off x="0" y="-38100"/>
              <a:ext cx="905274" cy="1721491"/>
            </a:xfrm>
            <a:prstGeom prst="rect">
              <a:avLst/>
            </a:prstGeom>
          </p:spPr>
          <p:txBody>
            <a:bodyPr lIns="33867" tIns="33867" rIns="33867" bIns="33867" rtlCol="0" anchor="ctr"/>
            <a:lstStyle/>
            <a:p>
              <a:pPr algn="ctr">
                <a:lnSpc>
                  <a:spcPts val="1773"/>
                </a:lnSpc>
              </a:pPr>
              <a:endParaRPr sz="1200"/>
            </a:p>
          </p:txBody>
        </p:sp>
      </p:grpSp>
      <p:grpSp>
        <p:nvGrpSpPr>
          <p:cNvPr id="10" name="Group 10"/>
          <p:cNvGrpSpPr/>
          <p:nvPr/>
        </p:nvGrpSpPr>
        <p:grpSpPr>
          <a:xfrm>
            <a:off x="3534203" y="1355174"/>
            <a:ext cx="2291473" cy="4261084"/>
            <a:chOff x="0" y="0"/>
            <a:chExt cx="905274" cy="1683391"/>
          </a:xfrm>
        </p:grpSpPr>
        <p:sp>
          <p:nvSpPr>
            <p:cNvPr id="11" name="Freeform 11"/>
            <p:cNvSpPr/>
            <p:nvPr/>
          </p:nvSpPr>
          <p:spPr>
            <a:xfrm>
              <a:off x="0" y="0"/>
              <a:ext cx="905274" cy="1683391"/>
            </a:xfrm>
            <a:custGeom>
              <a:avLst/>
              <a:gdLst/>
              <a:ahLst/>
              <a:cxnLst/>
              <a:rect l="l" t="t" r="r" b="b"/>
              <a:pathLst>
                <a:path w="905274" h="1683391">
                  <a:moveTo>
                    <a:pt x="114872" y="0"/>
                  </a:moveTo>
                  <a:lnTo>
                    <a:pt x="790402" y="0"/>
                  </a:lnTo>
                  <a:cubicBezTo>
                    <a:pt x="820868" y="0"/>
                    <a:pt x="850086" y="12103"/>
                    <a:pt x="871628" y="33645"/>
                  </a:cubicBezTo>
                  <a:cubicBezTo>
                    <a:pt x="893171" y="55188"/>
                    <a:pt x="905274" y="84406"/>
                    <a:pt x="905274" y="114872"/>
                  </a:cubicBezTo>
                  <a:lnTo>
                    <a:pt x="905274" y="1568520"/>
                  </a:lnTo>
                  <a:cubicBezTo>
                    <a:pt x="905274" y="1631961"/>
                    <a:pt x="853844" y="1683391"/>
                    <a:pt x="790402" y="1683391"/>
                  </a:cubicBezTo>
                  <a:lnTo>
                    <a:pt x="114872" y="1683391"/>
                  </a:lnTo>
                  <a:cubicBezTo>
                    <a:pt x="84406" y="1683391"/>
                    <a:pt x="55188" y="1671289"/>
                    <a:pt x="33645" y="1649746"/>
                  </a:cubicBezTo>
                  <a:cubicBezTo>
                    <a:pt x="12103" y="1628204"/>
                    <a:pt x="0" y="1598985"/>
                    <a:pt x="0" y="1568520"/>
                  </a:cubicBezTo>
                  <a:lnTo>
                    <a:pt x="0" y="114872"/>
                  </a:lnTo>
                  <a:cubicBezTo>
                    <a:pt x="0" y="84406"/>
                    <a:pt x="12103" y="55188"/>
                    <a:pt x="33645" y="33645"/>
                  </a:cubicBezTo>
                  <a:cubicBezTo>
                    <a:pt x="55188" y="12103"/>
                    <a:pt x="84406" y="0"/>
                    <a:pt x="114872" y="0"/>
                  </a:cubicBezTo>
                  <a:close/>
                </a:path>
              </a:pathLst>
            </a:custGeom>
            <a:solidFill>
              <a:srgbClr val="459476"/>
            </a:solidFill>
          </p:spPr>
          <p:txBody>
            <a:bodyPr/>
            <a:lstStyle/>
            <a:p>
              <a:endParaRPr lang="en-US" sz="1200"/>
            </a:p>
          </p:txBody>
        </p:sp>
        <p:sp>
          <p:nvSpPr>
            <p:cNvPr id="12" name="TextBox 12"/>
            <p:cNvSpPr txBox="1"/>
            <p:nvPr/>
          </p:nvSpPr>
          <p:spPr>
            <a:xfrm>
              <a:off x="0" y="-38100"/>
              <a:ext cx="905274" cy="1721491"/>
            </a:xfrm>
            <a:prstGeom prst="rect">
              <a:avLst/>
            </a:prstGeom>
          </p:spPr>
          <p:txBody>
            <a:bodyPr lIns="33867" tIns="33867" rIns="33867" bIns="33867" rtlCol="0" anchor="ctr"/>
            <a:lstStyle/>
            <a:p>
              <a:pPr algn="ctr">
                <a:lnSpc>
                  <a:spcPts val="1773"/>
                </a:lnSpc>
              </a:pPr>
              <a:endParaRPr sz="1200"/>
            </a:p>
          </p:txBody>
        </p:sp>
      </p:grpSp>
      <p:grpSp>
        <p:nvGrpSpPr>
          <p:cNvPr id="13" name="Group 13"/>
          <p:cNvGrpSpPr/>
          <p:nvPr/>
        </p:nvGrpSpPr>
        <p:grpSpPr>
          <a:xfrm>
            <a:off x="6378535" y="1355174"/>
            <a:ext cx="2291473" cy="4261084"/>
            <a:chOff x="0" y="0"/>
            <a:chExt cx="905274" cy="1683391"/>
          </a:xfrm>
        </p:grpSpPr>
        <p:sp>
          <p:nvSpPr>
            <p:cNvPr id="14" name="Freeform 14"/>
            <p:cNvSpPr/>
            <p:nvPr/>
          </p:nvSpPr>
          <p:spPr>
            <a:xfrm>
              <a:off x="0" y="0"/>
              <a:ext cx="905274" cy="1683391"/>
            </a:xfrm>
            <a:custGeom>
              <a:avLst/>
              <a:gdLst/>
              <a:ahLst/>
              <a:cxnLst/>
              <a:rect l="l" t="t" r="r" b="b"/>
              <a:pathLst>
                <a:path w="905274" h="1683391">
                  <a:moveTo>
                    <a:pt x="114872" y="0"/>
                  </a:moveTo>
                  <a:lnTo>
                    <a:pt x="790402" y="0"/>
                  </a:lnTo>
                  <a:cubicBezTo>
                    <a:pt x="820868" y="0"/>
                    <a:pt x="850086" y="12103"/>
                    <a:pt x="871628" y="33645"/>
                  </a:cubicBezTo>
                  <a:cubicBezTo>
                    <a:pt x="893171" y="55188"/>
                    <a:pt x="905274" y="84406"/>
                    <a:pt x="905274" y="114872"/>
                  </a:cubicBezTo>
                  <a:lnTo>
                    <a:pt x="905274" y="1568520"/>
                  </a:lnTo>
                  <a:cubicBezTo>
                    <a:pt x="905274" y="1631961"/>
                    <a:pt x="853844" y="1683391"/>
                    <a:pt x="790402" y="1683391"/>
                  </a:cubicBezTo>
                  <a:lnTo>
                    <a:pt x="114872" y="1683391"/>
                  </a:lnTo>
                  <a:cubicBezTo>
                    <a:pt x="84406" y="1683391"/>
                    <a:pt x="55188" y="1671289"/>
                    <a:pt x="33645" y="1649746"/>
                  </a:cubicBezTo>
                  <a:cubicBezTo>
                    <a:pt x="12103" y="1628204"/>
                    <a:pt x="0" y="1598985"/>
                    <a:pt x="0" y="1568520"/>
                  </a:cubicBezTo>
                  <a:lnTo>
                    <a:pt x="0" y="114872"/>
                  </a:lnTo>
                  <a:cubicBezTo>
                    <a:pt x="0" y="84406"/>
                    <a:pt x="12103" y="55188"/>
                    <a:pt x="33645" y="33645"/>
                  </a:cubicBezTo>
                  <a:cubicBezTo>
                    <a:pt x="55188" y="12103"/>
                    <a:pt x="84406" y="0"/>
                    <a:pt x="114872" y="0"/>
                  </a:cubicBezTo>
                  <a:close/>
                </a:path>
              </a:pathLst>
            </a:custGeom>
            <a:solidFill>
              <a:srgbClr val="459476"/>
            </a:solidFill>
          </p:spPr>
          <p:txBody>
            <a:bodyPr/>
            <a:lstStyle/>
            <a:p>
              <a:endParaRPr lang="en-US" sz="1200"/>
            </a:p>
          </p:txBody>
        </p:sp>
        <p:sp>
          <p:nvSpPr>
            <p:cNvPr id="15" name="TextBox 15"/>
            <p:cNvSpPr txBox="1"/>
            <p:nvPr/>
          </p:nvSpPr>
          <p:spPr>
            <a:xfrm>
              <a:off x="0" y="-38100"/>
              <a:ext cx="905274" cy="1721491"/>
            </a:xfrm>
            <a:prstGeom prst="rect">
              <a:avLst/>
            </a:prstGeom>
          </p:spPr>
          <p:txBody>
            <a:bodyPr lIns="33867" tIns="33867" rIns="33867" bIns="33867" rtlCol="0" anchor="ctr"/>
            <a:lstStyle/>
            <a:p>
              <a:pPr algn="ctr">
                <a:lnSpc>
                  <a:spcPts val="1773"/>
                </a:lnSpc>
              </a:pPr>
              <a:endParaRPr sz="1200"/>
            </a:p>
          </p:txBody>
        </p:sp>
      </p:grpSp>
      <p:grpSp>
        <p:nvGrpSpPr>
          <p:cNvPr id="16" name="Group 16"/>
          <p:cNvGrpSpPr/>
          <p:nvPr/>
        </p:nvGrpSpPr>
        <p:grpSpPr>
          <a:xfrm>
            <a:off x="9222868" y="1314110"/>
            <a:ext cx="2291473" cy="4261084"/>
            <a:chOff x="0" y="0"/>
            <a:chExt cx="905274" cy="1683391"/>
          </a:xfrm>
        </p:grpSpPr>
        <p:sp>
          <p:nvSpPr>
            <p:cNvPr id="17" name="Freeform 17"/>
            <p:cNvSpPr/>
            <p:nvPr/>
          </p:nvSpPr>
          <p:spPr>
            <a:xfrm>
              <a:off x="0" y="0"/>
              <a:ext cx="905274" cy="1683391"/>
            </a:xfrm>
            <a:custGeom>
              <a:avLst/>
              <a:gdLst/>
              <a:ahLst/>
              <a:cxnLst/>
              <a:rect l="l" t="t" r="r" b="b"/>
              <a:pathLst>
                <a:path w="905274" h="1683391">
                  <a:moveTo>
                    <a:pt x="114872" y="0"/>
                  </a:moveTo>
                  <a:lnTo>
                    <a:pt x="790402" y="0"/>
                  </a:lnTo>
                  <a:cubicBezTo>
                    <a:pt x="820868" y="0"/>
                    <a:pt x="850086" y="12103"/>
                    <a:pt x="871628" y="33645"/>
                  </a:cubicBezTo>
                  <a:cubicBezTo>
                    <a:pt x="893171" y="55188"/>
                    <a:pt x="905274" y="84406"/>
                    <a:pt x="905274" y="114872"/>
                  </a:cubicBezTo>
                  <a:lnTo>
                    <a:pt x="905274" y="1568520"/>
                  </a:lnTo>
                  <a:cubicBezTo>
                    <a:pt x="905274" y="1631961"/>
                    <a:pt x="853844" y="1683391"/>
                    <a:pt x="790402" y="1683391"/>
                  </a:cubicBezTo>
                  <a:lnTo>
                    <a:pt x="114872" y="1683391"/>
                  </a:lnTo>
                  <a:cubicBezTo>
                    <a:pt x="84406" y="1683391"/>
                    <a:pt x="55188" y="1671289"/>
                    <a:pt x="33645" y="1649746"/>
                  </a:cubicBezTo>
                  <a:cubicBezTo>
                    <a:pt x="12103" y="1628204"/>
                    <a:pt x="0" y="1598985"/>
                    <a:pt x="0" y="1568520"/>
                  </a:cubicBezTo>
                  <a:lnTo>
                    <a:pt x="0" y="114872"/>
                  </a:lnTo>
                  <a:cubicBezTo>
                    <a:pt x="0" y="84406"/>
                    <a:pt x="12103" y="55188"/>
                    <a:pt x="33645" y="33645"/>
                  </a:cubicBezTo>
                  <a:cubicBezTo>
                    <a:pt x="55188" y="12103"/>
                    <a:pt x="84406" y="0"/>
                    <a:pt x="114872" y="0"/>
                  </a:cubicBezTo>
                  <a:close/>
                </a:path>
              </a:pathLst>
            </a:custGeom>
            <a:solidFill>
              <a:srgbClr val="459476"/>
            </a:solidFill>
          </p:spPr>
          <p:txBody>
            <a:bodyPr/>
            <a:lstStyle/>
            <a:p>
              <a:endParaRPr lang="en-US" sz="1200"/>
            </a:p>
          </p:txBody>
        </p:sp>
        <p:sp>
          <p:nvSpPr>
            <p:cNvPr id="18" name="TextBox 18"/>
            <p:cNvSpPr txBox="1"/>
            <p:nvPr/>
          </p:nvSpPr>
          <p:spPr>
            <a:xfrm>
              <a:off x="0" y="-38100"/>
              <a:ext cx="905274" cy="1721491"/>
            </a:xfrm>
            <a:prstGeom prst="rect">
              <a:avLst/>
            </a:prstGeom>
          </p:spPr>
          <p:txBody>
            <a:bodyPr lIns="33867" tIns="33867" rIns="33867" bIns="33867" rtlCol="0" anchor="ctr"/>
            <a:lstStyle/>
            <a:p>
              <a:pPr algn="ctr">
                <a:lnSpc>
                  <a:spcPts val="1773"/>
                </a:lnSpc>
              </a:pPr>
              <a:endParaRPr sz="1200"/>
            </a:p>
          </p:txBody>
        </p:sp>
      </p:grpSp>
      <p:grpSp>
        <p:nvGrpSpPr>
          <p:cNvPr id="19" name="Group 19"/>
          <p:cNvGrpSpPr/>
          <p:nvPr/>
        </p:nvGrpSpPr>
        <p:grpSpPr>
          <a:xfrm>
            <a:off x="3073433" y="3230960"/>
            <a:ext cx="396080" cy="396080"/>
            <a:chOff x="0" y="0"/>
            <a:chExt cx="812800" cy="812800"/>
          </a:xfrm>
        </p:grpSpPr>
        <p:sp>
          <p:nvSpPr>
            <p:cNvPr id="20" name="Freeform 20"/>
            <p:cNvSpPr/>
            <p:nvPr/>
          </p:nvSpPr>
          <p:spPr>
            <a:xfrm>
              <a:off x="0" y="0"/>
              <a:ext cx="812800" cy="812800"/>
            </a:xfrm>
            <a:custGeom>
              <a:avLst/>
              <a:gdLst/>
              <a:ahLst/>
              <a:cxnLst/>
              <a:rect l="l" t="t" r="r" b="b"/>
              <a:pathLst>
                <a:path w="812800" h="812800">
                  <a:moveTo>
                    <a:pt x="812800" y="406400"/>
                  </a:moveTo>
                  <a:lnTo>
                    <a:pt x="406400" y="0"/>
                  </a:lnTo>
                  <a:lnTo>
                    <a:pt x="406400" y="203200"/>
                  </a:lnTo>
                  <a:lnTo>
                    <a:pt x="0" y="203200"/>
                  </a:lnTo>
                  <a:lnTo>
                    <a:pt x="0" y="609600"/>
                  </a:lnTo>
                  <a:lnTo>
                    <a:pt x="406400" y="609600"/>
                  </a:lnTo>
                  <a:lnTo>
                    <a:pt x="406400" y="812800"/>
                  </a:lnTo>
                  <a:lnTo>
                    <a:pt x="812800" y="406400"/>
                  </a:lnTo>
                  <a:close/>
                </a:path>
              </a:pathLst>
            </a:custGeom>
            <a:solidFill>
              <a:srgbClr val="459476"/>
            </a:solidFill>
          </p:spPr>
          <p:txBody>
            <a:bodyPr/>
            <a:lstStyle/>
            <a:p>
              <a:endParaRPr lang="en-US" sz="1200"/>
            </a:p>
          </p:txBody>
        </p:sp>
        <p:sp>
          <p:nvSpPr>
            <p:cNvPr id="21" name="TextBox 21"/>
            <p:cNvSpPr txBox="1"/>
            <p:nvPr/>
          </p:nvSpPr>
          <p:spPr>
            <a:xfrm>
              <a:off x="0" y="165100"/>
              <a:ext cx="711200" cy="444500"/>
            </a:xfrm>
            <a:prstGeom prst="rect">
              <a:avLst/>
            </a:prstGeom>
          </p:spPr>
          <p:txBody>
            <a:bodyPr lIns="33867" tIns="33867" rIns="33867" bIns="33867" rtlCol="0" anchor="ctr"/>
            <a:lstStyle/>
            <a:p>
              <a:pPr algn="ctr">
                <a:lnSpc>
                  <a:spcPts val="1773"/>
                </a:lnSpc>
              </a:pPr>
              <a:endParaRPr sz="1200"/>
            </a:p>
          </p:txBody>
        </p:sp>
      </p:grpSp>
      <p:grpSp>
        <p:nvGrpSpPr>
          <p:cNvPr id="22" name="Group 22"/>
          <p:cNvGrpSpPr/>
          <p:nvPr/>
        </p:nvGrpSpPr>
        <p:grpSpPr>
          <a:xfrm>
            <a:off x="5904580" y="3230960"/>
            <a:ext cx="396080" cy="396080"/>
            <a:chOff x="0" y="0"/>
            <a:chExt cx="812800" cy="812800"/>
          </a:xfrm>
        </p:grpSpPr>
        <p:sp>
          <p:nvSpPr>
            <p:cNvPr id="23" name="Freeform 23"/>
            <p:cNvSpPr/>
            <p:nvPr/>
          </p:nvSpPr>
          <p:spPr>
            <a:xfrm>
              <a:off x="0" y="0"/>
              <a:ext cx="812800" cy="812800"/>
            </a:xfrm>
            <a:custGeom>
              <a:avLst/>
              <a:gdLst/>
              <a:ahLst/>
              <a:cxnLst/>
              <a:rect l="l" t="t" r="r" b="b"/>
              <a:pathLst>
                <a:path w="812800" h="812800">
                  <a:moveTo>
                    <a:pt x="812800" y="406400"/>
                  </a:moveTo>
                  <a:lnTo>
                    <a:pt x="406400" y="0"/>
                  </a:lnTo>
                  <a:lnTo>
                    <a:pt x="406400" y="203200"/>
                  </a:lnTo>
                  <a:lnTo>
                    <a:pt x="0" y="203200"/>
                  </a:lnTo>
                  <a:lnTo>
                    <a:pt x="0" y="609600"/>
                  </a:lnTo>
                  <a:lnTo>
                    <a:pt x="406400" y="609600"/>
                  </a:lnTo>
                  <a:lnTo>
                    <a:pt x="406400" y="812800"/>
                  </a:lnTo>
                  <a:lnTo>
                    <a:pt x="812800" y="406400"/>
                  </a:lnTo>
                  <a:close/>
                </a:path>
              </a:pathLst>
            </a:custGeom>
            <a:solidFill>
              <a:srgbClr val="459476"/>
            </a:solidFill>
          </p:spPr>
          <p:txBody>
            <a:bodyPr/>
            <a:lstStyle/>
            <a:p>
              <a:endParaRPr lang="en-US" sz="1200"/>
            </a:p>
          </p:txBody>
        </p:sp>
        <p:sp>
          <p:nvSpPr>
            <p:cNvPr id="24" name="TextBox 24"/>
            <p:cNvSpPr txBox="1"/>
            <p:nvPr/>
          </p:nvSpPr>
          <p:spPr>
            <a:xfrm>
              <a:off x="0" y="165100"/>
              <a:ext cx="711200" cy="444500"/>
            </a:xfrm>
            <a:prstGeom prst="rect">
              <a:avLst/>
            </a:prstGeom>
          </p:spPr>
          <p:txBody>
            <a:bodyPr lIns="33867" tIns="33867" rIns="33867" bIns="33867" rtlCol="0" anchor="ctr"/>
            <a:lstStyle/>
            <a:p>
              <a:pPr algn="ctr">
                <a:lnSpc>
                  <a:spcPts val="1773"/>
                </a:lnSpc>
              </a:pPr>
              <a:endParaRPr sz="1200"/>
            </a:p>
          </p:txBody>
        </p:sp>
      </p:grpSp>
      <p:grpSp>
        <p:nvGrpSpPr>
          <p:cNvPr id="25" name="Group 25"/>
          <p:cNvGrpSpPr/>
          <p:nvPr/>
        </p:nvGrpSpPr>
        <p:grpSpPr>
          <a:xfrm>
            <a:off x="8734698" y="3230960"/>
            <a:ext cx="396080" cy="396080"/>
            <a:chOff x="0" y="0"/>
            <a:chExt cx="812800" cy="812800"/>
          </a:xfrm>
        </p:grpSpPr>
        <p:sp>
          <p:nvSpPr>
            <p:cNvPr id="26" name="Freeform 26"/>
            <p:cNvSpPr/>
            <p:nvPr/>
          </p:nvSpPr>
          <p:spPr>
            <a:xfrm>
              <a:off x="0" y="0"/>
              <a:ext cx="812800" cy="812800"/>
            </a:xfrm>
            <a:custGeom>
              <a:avLst/>
              <a:gdLst/>
              <a:ahLst/>
              <a:cxnLst/>
              <a:rect l="l" t="t" r="r" b="b"/>
              <a:pathLst>
                <a:path w="812800" h="812800">
                  <a:moveTo>
                    <a:pt x="812800" y="406400"/>
                  </a:moveTo>
                  <a:lnTo>
                    <a:pt x="406400" y="0"/>
                  </a:lnTo>
                  <a:lnTo>
                    <a:pt x="406400" y="203200"/>
                  </a:lnTo>
                  <a:lnTo>
                    <a:pt x="0" y="203200"/>
                  </a:lnTo>
                  <a:lnTo>
                    <a:pt x="0" y="609600"/>
                  </a:lnTo>
                  <a:lnTo>
                    <a:pt x="406400" y="609600"/>
                  </a:lnTo>
                  <a:lnTo>
                    <a:pt x="406400" y="812800"/>
                  </a:lnTo>
                  <a:lnTo>
                    <a:pt x="812800" y="406400"/>
                  </a:lnTo>
                  <a:close/>
                </a:path>
              </a:pathLst>
            </a:custGeom>
            <a:solidFill>
              <a:srgbClr val="459476"/>
            </a:solidFill>
          </p:spPr>
          <p:txBody>
            <a:bodyPr/>
            <a:lstStyle/>
            <a:p>
              <a:endParaRPr lang="en-US" sz="1200"/>
            </a:p>
          </p:txBody>
        </p:sp>
        <p:sp>
          <p:nvSpPr>
            <p:cNvPr id="27" name="TextBox 27"/>
            <p:cNvSpPr txBox="1"/>
            <p:nvPr/>
          </p:nvSpPr>
          <p:spPr>
            <a:xfrm>
              <a:off x="0" y="165100"/>
              <a:ext cx="711200" cy="444500"/>
            </a:xfrm>
            <a:prstGeom prst="rect">
              <a:avLst/>
            </a:prstGeom>
          </p:spPr>
          <p:txBody>
            <a:bodyPr lIns="33867" tIns="33867" rIns="33867" bIns="33867" rtlCol="0" anchor="ctr"/>
            <a:lstStyle/>
            <a:p>
              <a:pPr algn="ctr">
                <a:lnSpc>
                  <a:spcPts val="1773"/>
                </a:lnSpc>
              </a:pPr>
              <a:endParaRPr sz="1200"/>
            </a:p>
          </p:txBody>
        </p:sp>
      </p:grpSp>
      <p:sp>
        <p:nvSpPr>
          <p:cNvPr id="28" name="Freeform 28"/>
          <p:cNvSpPr/>
          <p:nvPr/>
        </p:nvSpPr>
        <p:spPr>
          <a:xfrm>
            <a:off x="1582410" y="1857773"/>
            <a:ext cx="591359" cy="752887"/>
          </a:xfrm>
          <a:custGeom>
            <a:avLst/>
            <a:gdLst/>
            <a:ahLst/>
            <a:cxnLst/>
            <a:rect l="l" t="t" r="r" b="b"/>
            <a:pathLst>
              <a:path w="887038" h="1129330">
                <a:moveTo>
                  <a:pt x="0" y="0"/>
                </a:moveTo>
                <a:lnTo>
                  <a:pt x="887038" y="0"/>
                </a:lnTo>
                <a:lnTo>
                  <a:pt x="887038" y="1129331"/>
                </a:lnTo>
                <a:lnTo>
                  <a:pt x="0" y="112933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sz="1200"/>
          </a:p>
        </p:txBody>
      </p:sp>
      <p:sp>
        <p:nvSpPr>
          <p:cNvPr id="29" name="Freeform 29"/>
          <p:cNvSpPr/>
          <p:nvPr/>
        </p:nvSpPr>
        <p:spPr>
          <a:xfrm>
            <a:off x="4413247" y="1757979"/>
            <a:ext cx="533386" cy="952475"/>
          </a:xfrm>
          <a:custGeom>
            <a:avLst/>
            <a:gdLst/>
            <a:ahLst/>
            <a:cxnLst/>
            <a:rect l="l" t="t" r="r" b="b"/>
            <a:pathLst>
              <a:path w="800079" h="1428712">
                <a:moveTo>
                  <a:pt x="0" y="0"/>
                </a:moveTo>
                <a:lnTo>
                  <a:pt x="800078" y="0"/>
                </a:lnTo>
                <a:lnTo>
                  <a:pt x="800078" y="1428711"/>
                </a:lnTo>
                <a:lnTo>
                  <a:pt x="0" y="142871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sz="1200"/>
          </a:p>
        </p:txBody>
      </p:sp>
      <p:sp>
        <p:nvSpPr>
          <p:cNvPr id="30" name="Freeform 30"/>
          <p:cNvSpPr/>
          <p:nvPr/>
        </p:nvSpPr>
        <p:spPr>
          <a:xfrm>
            <a:off x="6842075" y="1678192"/>
            <a:ext cx="1364395" cy="982365"/>
          </a:xfrm>
          <a:custGeom>
            <a:avLst/>
            <a:gdLst/>
            <a:ahLst/>
            <a:cxnLst/>
            <a:rect l="l" t="t" r="r" b="b"/>
            <a:pathLst>
              <a:path w="2046593" h="1473547">
                <a:moveTo>
                  <a:pt x="0" y="0"/>
                </a:moveTo>
                <a:lnTo>
                  <a:pt x="2046593" y="0"/>
                </a:lnTo>
                <a:lnTo>
                  <a:pt x="2046593" y="1473547"/>
                </a:lnTo>
                <a:lnTo>
                  <a:pt x="0" y="147354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sz="1200"/>
          </a:p>
        </p:txBody>
      </p:sp>
      <p:sp>
        <p:nvSpPr>
          <p:cNvPr id="31" name="Freeform 31"/>
          <p:cNvSpPr/>
          <p:nvPr/>
        </p:nvSpPr>
        <p:spPr>
          <a:xfrm>
            <a:off x="10032008" y="1628295"/>
            <a:ext cx="800797" cy="1082159"/>
          </a:xfrm>
          <a:custGeom>
            <a:avLst/>
            <a:gdLst/>
            <a:ahLst/>
            <a:cxnLst/>
            <a:rect l="l" t="t" r="r" b="b"/>
            <a:pathLst>
              <a:path w="1201196" h="1623238">
                <a:moveTo>
                  <a:pt x="0" y="0"/>
                </a:moveTo>
                <a:lnTo>
                  <a:pt x="1201196" y="0"/>
                </a:lnTo>
                <a:lnTo>
                  <a:pt x="1201196" y="1623237"/>
                </a:lnTo>
                <a:lnTo>
                  <a:pt x="0" y="162323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sz="1200"/>
          </a:p>
        </p:txBody>
      </p:sp>
      <p:sp>
        <p:nvSpPr>
          <p:cNvPr id="32" name="TextBox 32"/>
          <p:cNvSpPr txBox="1"/>
          <p:nvPr/>
        </p:nvSpPr>
        <p:spPr>
          <a:xfrm>
            <a:off x="929189" y="517227"/>
            <a:ext cx="3236411" cy="385618"/>
          </a:xfrm>
          <a:prstGeom prst="rect">
            <a:avLst/>
          </a:prstGeom>
        </p:spPr>
        <p:txBody>
          <a:bodyPr wrap="square" lIns="0" tIns="0" rIns="0" bIns="0" rtlCol="0" anchor="t">
            <a:spAutoFit/>
          </a:bodyPr>
          <a:lstStyle/>
          <a:p>
            <a:pPr>
              <a:lnSpc>
                <a:spcPts val="3199"/>
              </a:lnSpc>
              <a:spcBef>
                <a:spcPct val="0"/>
              </a:spcBef>
            </a:pPr>
            <a:r>
              <a:rPr lang="en-US" sz="2666" dirty="0">
                <a:solidFill>
                  <a:srgbClr val="FFFFFF"/>
                </a:solidFill>
                <a:latin typeface="Helvetica Now Display 1"/>
                <a:ea typeface="Helvetica Now Display 1"/>
                <a:cs typeface="Helvetica Now Display 1"/>
                <a:sym typeface="Helvetica Now Display 1"/>
              </a:rPr>
              <a:t>Candidate Support</a:t>
            </a:r>
          </a:p>
        </p:txBody>
      </p:sp>
      <p:sp>
        <p:nvSpPr>
          <p:cNvPr id="33" name="TextBox 33"/>
          <p:cNvSpPr txBox="1"/>
          <p:nvPr/>
        </p:nvSpPr>
        <p:spPr>
          <a:xfrm>
            <a:off x="929190" y="6086159"/>
            <a:ext cx="10264185" cy="282129"/>
          </a:xfrm>
          <a:prstGeom prst="rect">
            <a:avLst/>
          </a:prstGeom>
        </p:spPr>
        <p:txBody>
          <a:bodyPr lIns="0" tIns="0" rIns="0" bIns="0" rtlCol="0" anchor="t">
            <a:spAutoFit/>
          </a:bodyPr>
          <a:lstStyle/>
          <a:p>
            <a:pPr>
              <a:lnSpc>
                <a:spcPts val="2239"/>
              </a:lnSpc>
            </a:pPr>
            <a:r>
              <a:rPr lang="en-US" sz="1866">
                <a:solidFill>
                  <a:srgbClr val="201547"/>
                </a:solidFill>
                <a:latin typeface="Helvetica Now Display 3"/>
                <a:ea typeface="Helvetica Now Display 3"/>
                <a:cs typeface="Helvetica Now Display 3"/>
                <a:sym typeface="Helvetica Now Display 3"/>
              </a:rPr>
              <a:t>Accessibility- Talent Development Process &amp; Tools – CSC Website </a:t>
            </a:r>
          </a:p>
        </p:txBody>
      </p:sp>
      <p:sp>
        <p:nvSpPr>
          <p:cNvPr id="34" name="TextBox 34"/>
          <p:cNvSpPr txBox="1"/>
          <p:nvPr/>
        </p:nvSpPr>
        <p:spPr>
          <a:xfrm>
            <a:off x="931498" y="2875236"/>
            <a:ext cx="1935822" cy="615553"/>
          </a:xfrm>
          <a:prstGeom prst="rect">
            <a:avLst/>
          </a:prstGeom>
        </p:spPr>
        <p:txBody>
          <a:bodyPr lIns="0" tIns="0" rIns="0" bIns="0" rtlCol="0" anchor="t">
            <a:spAutoFit/>
          </a:bodyPr>
          <a:lstStyle/>
          <a:p>
            <a:pPr algn="ctr">
              <a:lnSpc>
                <a:spcPts val="2400"/>
              </a:lnSpc>
            </a:pPr>
            <a:r>
              <a:rPr lang="en-US" sz="2000">
                <a:solidFill>
                  <a:srgbClr val="FFFFFF"/>
                </a:solidFill>
                <a:latin typeface="Helvetica Now Display 1"/>
                <a:ea typeface="Helvetica Now Display 1"/>
                <a:cs typeface="Helvetica Now Display 1"/>
                <a:sym typeface="Helvetica Now Display 1"/>
              </a:rPr>
              <a:t>Successors’</a:t>
            </a:r>
          </a:p>
          <a:p>
            <a:pPr algn="ctr">
              <a:lnSpc>
                <a:spcPts val="2400"/>
              </a:lnSpc>
            </a:pPr>
            <a:r>
              <a:rPr lang="en-US" sz="2000">
                <a:solidFill>
                  <a:srgbClr val="FFFFFF"/>
                </a:solidFill>
                <a:latin typeface="Helvetica Now Display 1"/>
                <a:ea typeface="Helvetica Now Display 1"/>
                <a:cs typeface="Helvetica Now Display 1"/>
                <a:sym typeface="Helvetica Now Display 1"/>
              </a:rPr>
              <a:t>Onboarding</a:t>
            </a:r>
          </a:p>
        </p:txBody>
      </p:sp>
      <p:sp>
        <p:nvSpPr>
          <p:cNvPr id="35" name="TextBox 35"/>
          <p:cNvSpPr txBox="1"/>
          <p:nvPr/>
        </p:nvSpPr>
        <p:spPr>
          <a:xfrm>
            <a:off x="3775831" y="2881585"/>
            <a:ext cx="1935822" cy="289246"/>
          </a:xfrm>
          <a:prstGeom prst="rect">
            <a:avLst/>
          </a:prstGeom>
        </p:spPr>
        <p:txBody>
          <a:bodyPr lIns="0" tIns="0" rIns="0" bIns="0" rtlCol="0" anchor="t">
            <a:spAutoFit/>
          </a:bodyPr>
          <a:lstStyle/>
          <a:p>
            <a:pPr algn="ctr">
              <a:lnSpc>
                <a:spcPts val="2399"/>
              </a:lnSpc>
            </a:pPr>
            <a:r>
              <a:rPr lang="en-US" sz="1999">
                <a:solidFill>
                  <a:srgbClr val="FFFFFF"/>
                </a:solidFill>
                <a:latin typeface="Helvetica Now Display 1"/>
                <a:ea typeface="Helvetica Now Display 1"/>
                <a:cs typeface="Helvetica Now Display 1"/>
                <a:sym typeface="Helvetica Now Display 1"/>
              </a:rPr>
              <a:t>Coach/Mentor</a:t>
            </a:r>
          </a:p>
        </p:txBody>
      </p:sp>
      <p:sp>
        <p:nvSpPr>
          <p:cNvPr id="36" name="TextBox 36"/>
          <p:cNvSpPr txBox="1"/>
          <p:nvPr/>
        </p:nvSpPr>
        <p:spPr>
          <a:xfrm>
            <a:off x="6556361" y="2881585"/>
            <a:ext cx="1935822" cy="597023"/>
          </a:xfrm>
          <a:prstGeom prst="rect">
            <a:avLst/>
          </a:prstGeom>
        </p:spPr>
        <p:txBody>
          <a:bodyPr lIns="0" tIns="0" rIns="0" bIns="0" rtlCol="0" anchor="t">
            <a:spAutoFit/>
          </a:bodyPr>
          <a:lstStyle/>
          <a:p>
            <a:pPr algn="ctr">
              <a:lnSpc>
                <a:spcPts val="2399"/>
              </a:lnSpc>
            </a:pPr>
            <a:r>
              <a:rPr lang="en-US" sz="1999">
                <a:solidFill>
                  <a:srgbClr val="FFFFFF"/>
                </a:solidFill>
                <a:latin typeface="Helvetica Now Display 1"/>
                <a:ea typeface="Helvetica Now Display 1"/>
                <a:cs typeface="Helvetica Now Display 1"/>
                <a:sym typeface="Helvetica Now Display 1"/>
              </a:rPr>
              <a:t>Integrated Learning</a:t>
            </a:r>
          </a:p>
        </p:txBody>
      </p:sp>
      <p:sp>
        <p:nvSpPr>
          <p:cNvPr id="37" name="TextBox 37"/>
          <p:cNvSpPr txBox="1"/>
          <p:nvPr/>
        </p:nvSpPr>
        <p:spPr>
          <a:xfrm>
            <a:off x="9350472" y="2881586"/>
            <a:ext cx="2163869" cy="597023"/>
          </a:xfrm>
          <a:prstGeom prst="rect">
            <a:avLst/>
          </a:prstGeom>
        </p:spPr>
        <p:txBody>
          <a:bodyPr lIns="0" tIns="0" rIns="0" bIns="0" rtlCol="0" anchor="t">
            <a:spAutoFit/>
          </a:bodyPr>
          <a:lstStyle/>
          <a:p>
            <a:pPr algn="ctr">
              <a:lnSpc>
                <a:spcPts val="2399"/>
              </a:lnSpc>
            </a:pPr>
            <a:r>
              <a:rPr lang="en-US" sz="1999">
                <a:solidFill>
                  <a:srgbClr val="FFFFFF"/>
                </a:solidFill>
                <a:latin typeface="Helvetica Now Display 1"/>
                <a:ea typeface="Helvetica Now Display 1"/>
                <a:cs typeface="Helvetica Now Display 1"/>
                <a:sym typeface="Helvetica Now Display 1"/>
              </a:rPr>
              <a:t>Check-Ins Mapped to PM Cycle</a:t>
            </a:r>
          </a:p>
        </p:txBody>
      </p:sp>
      <p:sp>
        <p:nvSpPr>
          <p:cNvPr id="38" name="TextBox 38"/>
          <p:cNvSpPr txBox="1"/>
          <p:nvPr/>
        </p:nvSpPr>
        <p:spPr>
          <a:xfrm>
            <a:off x="798224" y="3776936"/>
            <a:ext cx="2081928" cy="1615827"/>
          </a:xfrm>
          <a:prstGeom prst="rect">
            <a:avLst/>
          </a:prstGeom>
        </p:spPr>
        <p:txBody>
          <a:bodyPr lIns="0" tIns="0" rIns="0" bIns="0" rtlCol="0" anchor="t">
            <a:spAutoFit/>
          </a:bodyPr>
          <a:lstStyle/>
          <a:p>
            <a:pPr marL="331063" lvl="1" indent="-165531">
              <a:lnSpc>
                <a:spcPts val="1839"/>
              </a:lnSpc>
              <a:buFont typeface="Arial"/>
              <a:buChar char="•"/>
            </a:pPr>
            <a:r>
              <a:rPr lang="en-US" sz="1533">
                <a:solidFill>
                  <a:srgbClr val="FFFFFF"/>
                </a:solidFill>
                <a:latin typeface="Helvetica Now Display 3"/>
                <a:ea typeface="Helvetica Now Display 3"/>
                <a:cs typeface="Helvetica Now Display 3"/>
                <a:sym typeface="Helvetica Now Display 3"/>
              </a:rPr>
              <a:t>Build understanding &amp; commitment, confidence</a:t>
            </a:r>
          </a:p>
          <a:p>
            <a:pPr marL="331063" lvl="1" indent="-165531">
              <a:lnSpc>
                <a:spcPts val="1839"/>
              </a:lnSpc>
              <a:buFont typeface="Arial"/>
              <a:buChar char="•"/>
            </a:pPr>
            <a:r>
              <a:rPr lang="en-US" sz="1533">
                <a:solidFill>
                  <a:srgbClr val="FFFFFF"/>
                </a:solidFill>
                <a:latin typeface="Helvetica Now Display 3"/>
                <a:ea typeface="Helvetica Now Display 3"/>
                <a:cs typeface="Helvetica Now Display 3"/>
                <a:sym typeface="Helvetica Now Display 3"/>
              </a:rPr>
              <a:t>Tools &amp; Process Knowledge</a:t>
            </a:r>
          </a:p>
          <a:p>
            <a:pPr marL="331063" lvl="1" indent="-165531">
              <a:lnSpc>
                <a:spcPts val="1839"/>
              </a:lnSpc>
              <a:buFont typeface="Arial"/>
              <a:buChar char="•"/>
            </a:pPr>
            <a:r>
              <a:rPr lang="en-US" sz="1533">
                <a:solidFill>
                  <a:srgbClr val="FFFFFF"/>
                </a:solidFill>
                <a:latin typeface="Helvetica Now Display 3"/>
                <a:ea typeface="Helvetica Now Display 3"/>
                <a:cs typeface="Helvetica Now Display 3"/>
                <a:sym typeface="Helvetica Now Display 3"/>
              </a:rPr>
              <a:t>Foster strong relationships</a:t>
            </a:r>
          </a:p>
        </p:txBody>
      </p:sp>
      <p:sp>
        <p:nvSpPr>
          <p:cNvPr id="39" name="TextBox 39"/>
          <p:cNvSpPr txBox="1"/>
          <p:nvPr/>
        </p:nvSpPr>
        <p:spPr>
          <a:xfrm>
            <a:off x="3667957" y="3855640"/>
            <a:ext cx="2018428" cy="1615827"/>
          </a:xfrm>
          <a:prstGeom prst="rect">
            <a:avLst/>
          </a:prstGeom>
        </p:spPr>
        <p:txBody>
          <a:bodyPr lIns="0" tIns="0" rIns="0" bIns="0" rtlCol="0" anchor="t">
            <a:spAutoFit/>
          </a:bodyPr>
          <a:lstStyle/>
          <a:p>
            <a:pPr marL="331063" lvl="1" indent="-165531">
              <a:lnSpc>
                <a:spcPts val="1839"/>
              </a:lnSpc>
              <a:buFont typeface="Arial"/>
              <a:buChar char="•"/>
            </a:pPr>
            <a:r>
              <a:rPr lang="en-US" sz="1533">
                <a:solidFill>
                  <a:srgbClr val="FFFFFF"/>
                </a:solidFill>
                <a:latin typeface="Helvetica Now Display 3"/>
                <a:ea typeface="Helvetica Now Display 3"/>
                <a:cs typeface="Helvetica Now Display 3"/>
                <a:sym typeface="Helvetica Now Display 3"/>
              </a:rPr>
              <a:t>1:1 Signature Executive Coaching</a:t>
            </a:r>
          </a:p>
          <a:p>
            <a:pPr marL="331063" lvl="1" indent="-165531">
              <a:lnSpc>
                <a:spcPts val="1839"/>
              </a:lnSpc>
              <a:buFont typeface="Arial"/>
              <a:buChar char="•"/>
            </a:pPr>
            <a:r>
              <a:rPr lang="en-US" sz="1533">
                <a:solidFill>
                  <a:srgbClr val="FFFFFF"/>
                </a:solidFill>
                <a:latin typeface="Helvetica Now Display 3"/>
                <a:ea typeface="Helvetica Now Display 3"/>
                <a:cs typeface="Helvetica Now Display 3"/>
                <a:sym typeface="Helvetica Now Display 3"/>
              </a:rPr>
              <a:t>6 Sessions </a:t>
            </a:r>
          </a:p>
          <a:p>
            <a:pPr marL="331063" lvl="1" indent="-165531">
              <a:lnSpc>
                <a:spcPts val="1839"/>
              </a:lnSpc>
              <a:buFont typeface="Arial"/>
              <a:buChar char="•"/>
            </a:pPr>
            <a:r>
              <a:rPr lang="en-US" sz="1533">
                <a:solidFill>
                  <a:srgbClr val="FFFFFF"/>
                </a:solidFill>
                <a:latin typeface="Helvetica Now Display 3"/>
                <a:ea typeface="Helvetica Now Display 3"/>
                <a:cs typeface="Helvetica Now Display 3"/>
                <a:sym typeface="Helvetica Now Display 3"/>
              </a:rPr>
              <a:t>Blanchard Caribbean</a:t>
            </a:r>
          </a:p>
          <a:p>
            <a:pPr marL="331063" lvl="1" indent="-165531">
              <a:lnSpc>
                <a:spcPts val="1839"/>
              </a:lnSpc>
              <a:buFont typeface="Arial"/>
              <a:buChar char="•"/>
            </a:pPr>
            <a:r>
              <a:rPr lang="en-US" sz="1533">
                <a:solidFill>
                  <a:srgbClr val="FFFFFF"/>
                </a:solidFill>
                <a:latin typeface="Helvetica Now Display 3"/>
                <a:ea typeface="Helvetica Now Display 3"/>
                <a:cs typeface="Helvetica Now Display 3"/>
                <a:sym typeface="Helvetica Now Display 3"/>
              </a:rPr>
              <a:t>Assigned Mentor</a:t>
            </a:r>
          </a:p>
        </p:txBody>
      </p:sp>
      <p:sp>
        <p:nvSpPr>
          <p:cNvPr id="40" name="TextBox 40"/>
          <p:cNvSpPr txBox="1"/>
          <p:nvPr/>
        </p:nvSpPr>
        <p:spPr>
          <a:xfrm>
            <a:off x="6482729" y="3855640"/>
            <a:ext cx="2083087" cy="1154162"/>
          </a:xfrm>
          <a:prstGeom prst="rect">
            <a:avLst/>
          </a:prstGeom>
        </p:spPr>
        <p:txBody>
          <a:bodyPr lIns="0" tIns="0" rIns="0" bIns="0" rtlCol="0" anchor="t">
            <a:spAutoFit/>
          </a:bodyPr>
          <a:lstStyle/>
          <a:p>
            <a:pPr marL="331063" lvl="1" indent="-165531">
              <a:lnSpc>
                <a:spcPts val="1839"/>
              </a:lnSpc>
              <a:buFont typeface="Arial"/>
              <a:buChar char="•"/>
            </a:pPr>
            <a:r>
              <a:rPr lang="en-US" sz="1533">
                <a:solidFill>
                  <a:srgbClr val="FFFFFF"/>
                </a:solidFill>
                <a:latin typeface="Helvetica Now Display 3"/>
                <a:ea typeface="Helvetica Now Display 3"/>
                <a:cs typeface="Helvetica Now Display 3"/>
                <a:sym typeface="Helvetica Now Display 3"/>
              </a:rPr>
              <a:t>Formal Learning</a:t>
            </a:r>
          </a:p>
          <a:p>
            <a:pPr marL="331063" lvl="1" indent="-165531">
              <a:lnSpc>
                <a:spcPts val="1839"/>
              </a:lnSpc>
              <a:buFont typeface="Arial"/>
              <a:buChar char="•"/>
            </a:pPr>
            <a:r>
              <a:rPr lang="en-US" sz="1533">
                <a:solidFill>
                  <a:srgbClr val="FFFFFF"/>
                </a:solidFill>
                <a:latin typeface="Helvetica Now Display 3"/>
                <a:ea typeface="Helvetica Now Display 3"/>
                <a:cs typeface="Helvetica Now Display 3"/>
                <a:sym typeface="Helvetica Now Display 3"/>
              </a:rPr>
              <a:t>Experiential/On-the-job </a:t>
            </a:r>
          </a:p>
          <a:p>
            <a:pPr marL="331063" lvl="1" indent="-165531">
              <a:lnSpc>
                <a:spcPts val="1839"/>
              </a:lnSpc>
              <a:buFont typeface="Arial"/>
              <a:buChar char="•"/>
            </a:pPr>
            <a:r>
              <a:rPr lang="en-US" sz="1533">
                <a:solidFill>
                  <a:srgbClr val="FFFFFF"/>
                </a:solidFill>
                <a:latin typeface="Helvetica Now Display 3"/>
                <a:ea typeface="Helvetica Now Display 3"/>
                <a:cs typeface="Helvetica Now Display 3"/>
                <a:sym typeface="Helvetica Now Display 3"/>
              </a:rPr>
              <a:t>Social Learning (Peer Learning)</a:t>
            </a:r>
          </a:p>
        </p:txBody>
      </p:sp>
      <p:sp>
        <p:nvSpPr>
          <p:cNvPr id="41" name="TextBox 41"/>
          <p:cNvSpPr txBox="1"/>
          <p:nvPr/>
        </p:nvSpPr>
        <p:spPr>
          <a:xfrm>
            <a:off x="9359390" y="3855640"/>
            <a:ext cx="2018428" cy="1384995"/>
          </a:xfrm>
          <a:prstGeom prst="rect">
            <a:avLst/>
          </a:prstGeom>
        </p:spPr>
        <p:txBody>
          <a:bodyPr lIns="0" tIns="0" rIns="0" bIns="0" rtlCol="0" anchor="t">
            <a:spAutoFit/>
          </a:bodyPr>
          <a:lstStyle/>
          <a:p>
            <a:pPr marL="331063" lvl="1" indent="-165531">
              <a:lnSpc>
                <a:spcPts val="1839"/>
              </a:lnSpc>
              <a:buFont typeface="Arial"/>
              <a:buChar char="•"/>
            </a:pPr>
            <a:r>
              <a:rPr lang="en-US" sz="1533">
                <a:solidFill>
                  <a:srgbClr val="FFFFFF"/>
                </a:solidFill>
                <a:latin typeface="Helvetica Now Display 3"/>
                <a:ea typeface="Helvetica Now Display 3"/>
                <a:cs typeface="Helvetica Now Display 3"/>
                <a:sym typeface="Helvetica Now Display 3"/>
              </a:rPr>
              <a:t>Quarterly Check-ins mapped to PM Process to ascertain progress against targeted interventions.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343B6B2-8296-4766-808A-FC932A6973EB}"/>
              </a:ext>
            </a:extLst>
          </p:cNvPr>
          <p:cNvSpPr txBox="1"/>
          <p:nvPr/>
        </p:nvSpPr>
        <p:spPr>
          <a:xfrm>
            <a:off x="932552" y="2235200"/>
            <a:ext cx="10404316" cy="2677656"/>
          </a:xfrm>
          <a:prstGeom prst="rect">
            <a:avLst/>
          </a:prstGeom>
          <a:solidFill>
            <a:schemeClr val="accent4">
              <a:lumMod val="50000"/>
            </a:schemeClr>
          </a:solidFill>
        </p:spPr>
        <p:txBody>
          <a:bodyPr wrap="square" rtlCol="0">
            <a:spAutoFit/>
          </a:bodyPr>
          <a:lstStyle/>
          <a:p>
            <a:pPr defTabSz="554437"/>
            <a:r>
              <a:rPr lang="en-GB" sz="2800" dirty="0">
                <a:solidFill>
                  <a:srgbClr val="FFFFFF"/>
                </a:solidFill>
                <a:latin typeface="Roboto Condensed Light"/>
              </a:rPr>
              <a:t>If you need additional support please reach out to your Line Manager or </a:t>
            </a:r>
            <a:r>
              <a:rPr lang="en-GB" sz="2800" dirty="0">
                <a:solidFill>
                  <a:srgbClr val="FFFFFF"/>
                </a:solidFill>
              </a:rPr>
              <a:t>Sheena Thompson </a:t>
            </a:r>
            <a:r>
              <a:rPr lang="en-GB" sz="2800" dirty="0">
                <a:solidFill>
                  <a:schemeClr val="accent3">
                    <a:lumMod val="40000"/>
                    <a:lumOff val="60000"/>
                  </a:schemeClr>
                </a:solidFill>
                <a:hlinkClick r:id="rId2">
                  <a:extLst>
                    <a:ext uri="{A12FA001-AC4F-418D-AE19-62706E023703}">
                      <ahyp:hlinkClr xmlns:ahyp="http://schemas.microsoft.com/office/drawing/2018/hyperlinkcolor" val="tx"/>
                    </a:ext>
                  </a:extLst>
                </a:hlinkClick>
              </a:rPr>
              <a:t>sheena.Thompson@gov.ky</a:t>
            </a:r>
            <a:r>
              <a:rPr lang="en-GB" sz="2800" dirty="0">
                <a:solidFill>
                  <a:schemeClr val="accent3">
                    <a:lumMod val="40000"/>
                    <a:lumOff val="60000"/>
                  </a:schemeClr>
                </a:solidFill>
              </a:rPr>
              <a:t> </a:t>
            </a:r>
            <a:r>
              <a:rPr lang="en-GB" sz="2800" dirty="0">
                <a:solidFill>
                  <a:srgbClr val="FFFFFF"/>
                </a:solidFill>
              </a:rPr>
              <a:t>, Management Advisor for Succession Planning for </a:t>
            </a:r>
            <a:r>
              <a:rPr lang="en-GB" sz="2800" dirty="0">
                <a:solidFill>
                  <a:srgbClr val="FFFFFF"/>
                </a:solidFill>
                <a:latin typeface="Roboto Condensed Light"/>
              </a:rPr>
              <a:t>additional guidance. </a:t>
            </a:r>
          </a:p>
          <a:p>
            <a:pPr defTabSz="554437"/>
            <a:endParaRPr lang="en-GB" sz="2800" dirty="0">
              <a:solidFill>
                <a:srgbClr val="FFFFFF"/>
              </a:solidFill>
              <a:latin typeface="Roboto Condensed Light"/>
            </a:endParaRPr>
          </a:p>
          <a:p>
            <a:pPr defTabSz="554437"/>
            <a:r>
              <a:rPr lang="en-GB" sz="2800" dirty="0">
                <a:solidFill>
                  <a:srgbClr val="FFFFFF"/>
                </a:solidFill>
                <a:latin typeface="Roboto Condensed Light"/>
              </a:rPr>
              <a:t>Additionally, please see:</a:t>
            </a:r>
          </a:p>
          <a:p>
            <a:pPr defTabSz="554437"/>
            <a:r>
              <a:rPr lang="en-GB" sz="2800" dirty="0">
                <a:solidFill>
                  <a:schemeClr val="accent5">
                    <a:lumMod val="40000"/>
                    <a:lumOff val="60000"/>
                  </a:schemeClr>
                </a:solidFill>
                <a:latin typeface="Roboto Condensed Light"/>
                <a:hlinkClick r:id="rId3">
                  <a:extLst>
                    <a:ext uri="{A12FA001-AC4F-418D-AE19-62706E023703}">
                      <ahyp:hlinkClr xmlns:ahyp="http://schemas.microsoft.com/office/drawing/2018/hyperlinkcolor" val="tx"/>
                    </a:ext>
                  </a:extLst>
                </a:hlinkClick>
              </a:rPr>
              <a:t>Link for Succession Planning Policy</a:t>
            </a:r>
            <a:endParaRPr lang="en-GB" sz="2800" dirty="0">
              <a:solidFill>
                <a:schemeClr val="accent5">
                  <a:lumMod val="40000"/>
                  <a:lumOff val="60000"/>
                </a:schemeClr>
              </a:solidFill>
              <a:latin typeface="Roboto Condensed Light"/>
            </a:endParaRPr>
          </a:p>
        </p:txBody>
      </p:sp>
      <p:sp>
        <p:nvSpPr>
          <p:cNvPr id="2" name="Freeform 2">
            <a:extLst>
              <a:ext uri="{FF2B5EF4-FFF2-40B4-BE49-F238E27FC236}">
                <a16:creationId xmlns:a16="http://schemas.microsoft.com/office/drawing/2014/main" id="{4AF31AE9-5262-D025-A204-3EDE8FE0F46F}"/>
              </a:ext>
            </a:extLst>
          </p:cNvPr>
          <p:cNvSpPr/>
          <p:nvPr/>
        </p:nvSpPr>
        <p:spPr>
          <a:xfrm>
            <a:off x="9674967" y="472563"/>
            <a:ext cx="1661901" cy="772784"/>
          </a:xfrm>
          <a:custGeom>
            <a:avLst/>
            <a:gdLst/>
            <a:ahLst/>
            <a:cxnLst/>
            <a:rect l="l" t="t" r="r" b="b"/>
            <a:pathLst>
              <a:path w="2492851" h="1159176">
                <a:moveTo>
                  <a:pt x="0" y="0"/>
                </a:moveTo>
                <a:lnTo>
                  <a:pt x="2492851" y="0"/>
                </a:lnTo>
                <a:lnTo>
                  <a:pt x="2492851" y="1159176"/>
                </a:lnTo>
                <a:lnTo>
                  <a:pt x="0" y="1159176"/>
                </a:lnTo>
                <a:lnTo>
                  <a:pt x="0" y="0"/>
                </a:lnTo>
                <a:close/>
              </a:path>
            </a:pathLst>
          </a:custGeom>
          <a:blipFill>
            <a:blip r:embed="rId4"/>
            <a:stretch>
              <a:fillRect/>
            </a:stretch>
          </a:blipFill>
        </p:spPr>
        <p:txBody>
          <a:bodyPr/>
          <a:lstStyle/>
          <a:p>
            <a:pPr defTabSz="609630"/>
            <a:endParaRPr lang="en-US" sz="1200">
              <a:solidFill>
                <a:prstClr val="black"/>
              </a:solidFill>
              <a:latin typeface="Calibri"/>
            </a:endParaRPr>
          </a:p>
        </p:txBody>
      </p:sp>
    </p:spTree>
    <p:extLst>
      <p:ext uri="{BB962C8B-B14F-4D97-AF65-F5344CB8AC3E}">
        <p14:creationId xmlns:p14="http://schemas.microsoft.com/office/powerpoint/2010/main" val="32840589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D65AA91-6B3D-473F-94FA-B7FC0A3CF43C}"/>
              </a:ext>
            </a:extLst>
          </p:cNvPr>
          <p:cNvSpPr txBox="1"/>
          <p:nvPr/>
        </p:nvSpPr>
        <p:spPr>
          <a:xfrm>
            <a:off x="609600" y="338665"/>
            <a:ext cx="11260666" cy="6355586"/>
          </a:xfrm>
          <a:prstGeom prst="rect">
            <a:avLst/>
          </a:prstGeom>
          <a:ln>
            <a:solidFill>
              <a:schemeClr val="tx1"/>
            </a:solidFill>
          </a:ln>
        </p:spPr>
        <p:txBody>
          <a:bodyPr wrap="square" rtlCol="0">
            <a:spAutoFit/>
          </a:bodyPr>
          <a:lstStyle/>
          <a:p>
            <a:r>
              <a:rPr lang="en-GB" sz="1100" b="1" dirty="0"/>
              <a:t>Privacy Notice: 360 Review  </a:t>
            </a:r>
          </a:p>
          <a:p>
            <a:endParaRPr lang="en-GB" sz="1100" b="1" dirty="0"/>
          </a:p>
          <a:p>
            <a:r>
              <a:rPr lang="en-GB" sz="1100" dirty="0"/>
              <a:t>The Civil Service College respects your privacy and takes care in protecting your personal data. As a data controller, we comply with the Cayman Islands Data Protection Act (2021 Revision).</a:t>
            </a:r>
          </a:p>
          <a:p>
            <a:endParaRPr lang="en-GB" sz="1100" dirty="0"/>
          </a:p>
          <a:p>
            <a:r>
              <a:rPr lang="en-GB" sz="1100" b="1" dirty="0"/>
              <a:t>What personal data we collect?</a:t>
            </a:r>
          </a:p>
          <a:p>
            <a:endParaRPr lang="en-GB" sz="1100" dirty="0"/>
          </a:p>
          <a:p>
            <a:r>
              <a:rPr lang="en-GB" sz="1100" dirty="0"/>
              <a:t>We will collect your contact details (name, work email) in order to facilitate your voluntary participation in the 360 Review program.</a:t>
            </a:r>
          </a:p>
          <a:p>
            <a:r>
              <a:rPr lang="en-GB" sz="1100" dirty="0"/>
              <a:t>Our third party contractor will also collect your contact details (name, work email), as well as personal data of the person being evaluated, in the form of personal opinions submitted by colleagues. As a data controller, our contractor will comply with all requirements of the Data Protection Act (2021 Revision). More details about the contractor’s privacy programme can be found here: </a:t>
            </a:r>
            <a:r>
              <a:rPr lang="en-GB" sz="1100" dirty="0">
                <a:hlinkClick r:id="rId2"/>
              </a:rPr>
              <a:t>https://hr.mcleanco.com/terms/privacy</a:t>
            </a:r>
            <a:r>
              <a:rPr lang="en-GB" sz="1100" dirty="0"/>
              <a:t> </a:t>
            </a:r>
          </a:p>
          <a:p>
            <a:r>
              <a:rPr lang="en-GB" sz="1100" dirty="0"/>
              <a:t> </a:t>
            </a:r>
          </a:p>
          <a:p>
            <a:r>
              <a:rPr lang="en-GB" sz="1100" b="1" dirty="0"/>
              <a:t>Why do we collect this information and what do we do with it?</a:t>
            </a:r>
          </a:p>
          <a:p>
            <a:endParaRPr lang="en-GB" sz="1100" dirty="0"/>
          </a:p>
          <a:p>
            <a:r>
              <a:rPr lang="en-GB" sz="1100" dirty="0"/>
              <a:t>We need to collect, use, and store your personal data in order to provide employees with a mechanism to give and receive meaningful, relevant feedback to support the ongoing development of employees. Our legal basis for the collection of your personal data is for a public function, and legitimate interests in the development of our employees.</a:t>
            </a:r>
          </a:p>
          <a:p>
            <a:r>
              <a:rPr lang="en-GB" sz="1100" dirty="0"/>
              <a:t>We may also produce statistics on the total number of feedback opportunities attained by employees, but this does not include any personal data about you or the specific details of your participation.</a:t>
            </a:r>
          </a:p>
          <a:p>
            <a:endParaRPr lang="en-GB" sz="1100" dirty="0"/>
          </a:p>
          <a:p>
            <a:r>
              <a:rPr lang="en-GB" sz="1100" b="1" dirty="0"/>
              <a:t>Who has access to your personal data?</a:t>
            </a:r>
          </a:p>
          <a:p>
            <a:endParaRPr lang="en-GB" sz="1100" dirty="0"/>
          </a:p>
          <a:p>
            <a:r>
              <a:rPr lang="en-GB" sz="1100" dirty="0"/>
              <a:t>One staff member of the Portfolio of the Civil Service will receive a copy of the final aggregated/themed report, with the specific comments removed.  Our contractor will also have access in order to facilitate the programme. </a:t>
            </a:r>
          </a:p>
          <a:p>
            <a:endParaRPr lang="en-GB" sz="1100" dirty="0"/>
          </a:p>
          <a:p>
            <a:r>
              <a:rPr lang="en-GB" sz="1100" b="1" dirty="0"/>
              <a:t>How long do we hold your personal data?</a:t>
            </a:r>
          </a:p>
          <a:p>
            <a:endParaRPr lang="en-GB" sz="1100" dirty="0"/>
          </a:p>
          <a:p>
            <a:r>
              <a:rPr lang="en-GB" sz="1100" dirty="0"/>
              <a:t>Personal data are held in accordance with an approved Disposal Schedule.</a:t>
            </a:r>
          </a:p>
          <a:p>
            <a:endParaRPr lang="en-GB" sz="1100" dirty="0"/>
          </a:p>
          <a:p>
            <a:r>
              <a:rPr lang="en-GB" sz="1100" b="1" dirty="0"/>
              <a:t>What are your rights? </a:t>
            </a:r>
            <a:r>
              <a:rPr lang="en-GB" sz="1100" dirty="0"/>
              <a:t>You have the right to:</a:t>
            </a:r>
          </a:p>
          <a:p>
            <a:r>
              <a:rPr lang="en-GB" sz="1100" dirty="0"/>
              <a:t>	</a:t>
            </a:r>
          </a:p>
          <a:p>
            <a:pPr marL="285750" indent="-285750">
              <a:buFont typeface="Arial" panose="020B0604020202020204" pitchFamily="34" charset="0"/>
              <a:buChar char="•"/>
            </a:pPr>
            <a:r>
              <a:rPr lang="en-GB" sz="1100" dirty="0"/>
              <a:t>Ask for any incorrect information we hold to be put right.</a:t>
            </a:r>
          </a:p>
          <a:p>
            <a:pPr marL="285750" indent="-285750">
              <a:buFont typeface="Arial" panose="020B0604020202020204" pitchFamily="34" charset="0"/>
              <a:buChar char="•"/>
            </a:pPr>
            <a:r>
              <a:rPr lang="en-GB" sz="1100" dirty="0"/>
              <a:t>Ask us not to use your personal information any more.</a:t>
            </a:r>
          </a:p>
          <a:p>
            <a:pPr marL="285750" indent="-285750">
              <a:buFont typeface="Arial" panose="020B0604020202020204" pitchFamily="34" charset="0"/>
              <a:buChar char="•"/>
            </a:pPr>
            <a:r>
              <a:rPr lang="en-GB" sz="1100" dirty="0"/>
              <a:t>Ask us to delete your personal information.</a:t>
            </a:r>
          </a:p>
          <a:p>
            <a:pPr marL="285750" indent="-285750">
              <a:buFont typeface="Arial" panose="020B0604020202020204" pitchFamily="34" charset="0"/>
              <a:buChar char="•"/>
            </a:pPr>
            <a:r>
              <a:rPr lang="en-GB" sz="1100" dirty="0"/>
              <a:t>Request details of the information we hold about you.</a:t>
            </a:r>
          </a:p>
          <a:p>
            <a:pPr marL="285750" indent="-285750">
              <a:buFont typeface="Arial" panose="020B0604020202020204" pitchFamily="34" charset="0"/>
              <a:buChar char="•"/>
            </a:pPr>
            <a:endParaRPr lang="en-GB" sz="1100" dirty="0"/>
          </a:p>
          <a:p>
            <a:r>
              <a:rPr lang="en-GB" sz="1100" dirty="0"/>
              <a:t>Still have data protection questions? Please contact the Portfolio of the Civil Service Information Manager at </a:t>
            </a:r>
            <a:r>
              <a:rPr lang="en-GB" sz="1100" dirty="0">
                <a:hlinkClick r:id="rId3"/>
              </a:rPr>
              <a:t>FOI.POCS@gov.ky</a:t>
            </a:r>
            <a:r>
              <a:rPr lang="en-GB" sz="1100" dirty="0"/>
              <a:t> </a:t>
            </a:r>
          </a:p>
          <a:p>
            <a:endParaRPr lang="en-GB" sz="1100" dirty="0"/>
          </a:p>
          <a:p>
            <a:r>
              <a:rPr lang="en-GB" sz="1100" b="1" dirty="0"/>
              <a:t>Last updated: November 14, 2025</a:t>
            </a:r>
          </a:p>
          <a:p>
            <a:pPr algn="l"/>
            <a:endParaRPr lang="en-US" sz="1100" b="0" dirty="0"/>
          </a:p>
        </p:txBody>
      </p:sp>
    </p:spTree>
    <p:extLst>
      <p:ext uri="{BB962C8B-B14F-4D97-AF65-F5344CB8AC3E}">
        <p14:creationId xmlns:p14="http://schemas.microsoft.com/office/powerpoint/2010/main" val="25257673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Oval 47">
            <a:extLst>
              <a:ext uri="{FF2B5EF4-FFF2-40B4-BE49-F238E27FC236}">
                <a16:creationId xmlns:a16="http://schemas.microsoft.com/office/drawing/2014/main" id="{2FDEBF1B-5DD4-42FD-B15A-B0875126F06A}"/>
              </a:ext>
            </a:extLst>
          </p:cNvPr>
          <p:cNvSpPr/>
          <p:nvPr/>
        </p:nvSpPr>
        <p:spPr>
          <a:xfrm>
            <a:off x="8673160" y="1928097"/>
            <a:ext cx="937920" cy="913805"/>
          </a:xfrm>
          <a:prstGeom prst="ellipse">
            <a:avLst/>
          </a:prstGeom>
          <a:solidFill>
            <a:schemeClr val="accent6">
              <a:lumMod val="75000"/>
            </a:schemeClr>
          </a:solidFill>
          <a:ln>
            <a:solidFill>
              <a:srgbClr val="5482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Freeform 2"/>
          <p:cNvSpPr/>
          <p:nvPr/>
        </p:nvSpPr>
        <p:spPr>
          <a:xfrm rot="5400000">
            <a:off x="1285702" y="1928830"/>
            <a:ext cx="476597" cy="3048000"/>
          </a:xfrm>
          <a:custGeom>
            <a:avLst/>
            <a:gdLst/>
            <a:ahLst/>
            <a:cxnLst/>
            <a:rect l="l" t="t" r="r" b="b"/>
            <a:pathLst>
              <a:path w="714895" h="4572000">
                <a:moveTo>
                  <a:pt x="0" y="0"/>
                </a:moveTo>
                <a:lnTo>
                  <a:pt x="714894" y="0"/>
                </a:lnTo>
                <a:lnTo>
                  <a:pt x="714894" y="4572000"/>
                </a:lnTo>
                <a:lnTo>
                  <a:pt x="0" y="45720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p:cNvSpPr/>
          <p:nvPr/>
        </p:nvSpPr>
        <p:spPr>
          <a:xfrm rot="5400000">
            <a:off x="4333702" y="1928830"/>
            <a:ext cx="476597" cy="3048000"/>
          </a:xfrm>
          <a:custGeom>
            <a:avLst/>
            <a:gdLst/>
            <a:ahLst/>
            <a:cxnLst/>
            <a:rect l="l" t="t" r="r" b="b"/>
            <a:pathLst>
              <a:path w="714895" h="4572000">
                <a:moveTo>
                  <a:pt x="0" y="0"/>
                </a:moveTo>
                <a:lnTo>
                  <a:pt x="714894" y="0"/>
                </a:lnTo>
                <a:lnTo>
                  <a:pt x="714894" y="4572000"/>
                </a:lnTo>
                <a:lnTo>
                  <a:pt x="0" y="45720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rot="5400000">
            <a:off x="7381702" y="1928830"/>
            <a:ext cx="476597" cy="3048000"/>
          </a:xfrm>
          <a:custGeom>
            <a:avLst/>
            <a:gdLst/>
            <a:ahLst/>
            <a:cxnLst/>
            <a:rect l="l" t="t" r="r" b="b"/>
            <a:pathLst>
              <a:path w="714895" h="4572000">
                <a:moveTo>
                  <a:pt x="0" y="0"/>
                </a:moveTo>
                <a:lnTo>
                  <a:pt x="714894" y="0"/>
                </a:lnTo>
                <a:lnTo>
                  <a:pt x="714894" y="4572000"/>
                </a:lnTo>
                <a:lnTo>
                  <a:pt x="0" y="45720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rot="5400000">
            <a:off x="10429702" y="1928830"/>
            <a:ext cx="476597" cy="3048000"/>
          </a:xfrm>
          <a:custGeom>
            <a:avLst/>
            <a:gdLst/>
            <a:ahLst/>
            <a:cxnLst/>
            <a:rect l="l" t="t" r="r" b="b"/>
            <a:pathLst>
              <a:path w="714895" h="4572000">
                <a:moveTo>
                  <a:pt x="0" y="0"/>
                </a:moveTo>
                <a:lnTo>
                  <a:pt x="714894" y="0"/>
                </a:lnTo>
                <a:lnTo>
                  <a:pt x="714894" y="4572000"/>
                </a:lnTo>
                <a:lnTo>
                  <a:pt x="0" y="45720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7" name="Freeform 7"/>
          <p:cNvSpPr/>
          <p:nvPr/>
        </p:nvSpPr>
        <p:spPr>
          <a:xfrm>
            <a:off x="2597750" y="1902866"/>
            <a:ext cx="937919" cy="937919"/>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724B"/>
          </a:solidFill>
        </p:spPr>
        <p:txBody>
          <a:bodyPr/>
          <a:lstStyle/>
          <a:p>
            <a:endParaRPr lang="en-US"/>
          </a:p>
        </p:txBody>
      </p:sp>
      <p:grpSp>
        <p:nvGrpSpPr>
          <p:cNvPr id="9" name="Group 9"/>
          <p:cNvGrpSpPr/>
          <p:nvPr/>
        </p:nvGrpSpPr>
        <p:grpSpPr>
          <a:xfrm>
            <a:off x="2687459" y="2014534"/>
            <a:ext cx="721083" cy="721083"/>
            <a:chOff x="0" y="0"/>
            <a:chExt cx="812800" cy="812800"/>
          </a:xfrm>
        </p:grpSpPr>
        <p:sp>
          <p:nvSpPr>
            <p:cNvPr id="10" name="Freeform 1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BF6"/>
            </a:solidFill>
          </p:spPr>
          <p:txBody>
            <a:bodyPr/>
            <a:lstStyle/>
            <a:p>
              <a:endParaRPr lang="en-US"/>
            </a:p>
          </p:txBody>
        </p:sp>
        <p:sp>
          <p:nvSpPr>
            <p:cNvPr id="11" name="TextBox 11"/>
            <p:cNvSpPr txBox="1"/>
            <p:nvPr/>
          </p:nvSpPr>
          <p:spPr>
            <a:xfrm>
              <a:off x="76200" y="19050"/>
              <a:ext cx="660400" cy="717550"/>
            </a:xfrm>
            <a:prstGeom prst="rect">
              <a:avLst/>
            </a:prstGeom>
          </p:spPr>
          <p:txBody>
            <a:bodyPr lIns="33867" tIns="33867" rIns="33867" bIns="33867" rtlCol="0" anchor="ctr"/>
            <a:lstStyle/>
            <a:p>
              <a:pPr algn="ctr">
                <a:lnSpc>
                  <a:spcPts val="1773"/>
                </a:lnSpc>
              </a:pPr>
              <a:endParaRPr sz="1200"/>
            </a:p>
          </p:txBody>
        </p:sp>
      </p:grpSp>
      <p:sp>
        <p:nvSpPr>
          <p:cNvPr id="13" name="Freeform 13"/>
          <p:cNvSpPr/>
          <p:nvPr/>
        </p:nvSpPr>
        <p:spPr>
          <a:xfrm>
            <a:off x="5627041" y="1906115"/>
            <a:ext cx="937919" cy="937919"/>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CA6"/>
          </a:solidFill>
        </p:spPr>
        <p:txBody>
          <a:bodyPr/>
          <a:lstStyle/>
          <a:p>
            <a:endParaRPr lang="en-US"/>
          </a:p>
        </p:txBody>
      </p:sp>
      <p:grpSp>
        <p:nvGrpSpPr>
          <p:cNvPr id="15" name="Group 15"/>
          <p:cNvGrpSpPr/>
          <p:nvPr/>
        </p:nvGrpSpPr>
        <p:grpSpPr>
          <a:xfrm>
            <a:off x="5735458" y="2004011"/>
            <a:ext cx="721083" cy="721083"/>
            <a:chOff x="0" y="0"/>
            <a:chExt cx="812800" cy="812800"/>
          </a:xfrm>
        </p:grpSpPr>
        <p:sp>
          <p:nvSpPr>
            <p:cNvPr id="16" name="Freeform 1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BF6"/>
            </a:solidFill>
          </p:spPr>
          <p:txBody>
            <a:bodyPr/>
            <a:lstStyle/>
            <a:p>
              <a:endParaRPr lang="en-US"/>
            </a:p>
          </p:txBody>
        </p:sp>
        <p:sp>
          <p:nvSpPr>
            <p:cNvPr id="17" name="TextBox 17"/>
            <p:cNvSpPr txBox="1"/>
            <p:nvPr/>
          </p:nvSpPr>
          <p:spPr>
            <a:xfrm>
              <a:off x="76200" y="19050"/>
              <a:ext cx="660400" cy="717550"/>
            </a:xfrm>
            <a:prstGeom prst="rect">
              <a:avLst/>
            </a:prstGeom>
          </p:spPr>
          <p:txBody>
            <a:bodyPr lIns="33867" tIns="33867" rIns="33867" bIns="33867" rtlCol="0" anchor="ctr"/>
            <a:lstStyle/>
            <a:p>
              <a:pPr algn="ctr">
                <a:lnSpc>
                  <a:spcPts val="1773"/>
                </a:lnSpc>
              </a:pPr>
              <a:endParaRPr sz="1200"/>
            </a:p>
          </p:txBody>
        </p:sp>
      </p:grpSp>
      <p:grpSp>
        <p:nvGrpSpPr>
          <p:cNvPr id="22" name="Group 22"/>
          <p:cNvGrpSpPr/>
          <p:nvPr/>
        </p:nvGrpSpPr>
        <p:grpSpPr>
          <a:xfrm>
            <a:off x="8787049" y="2031433"/>
            <a:ext cx="710142" cy="704183"/>
            <a:chOff x="0" y="0"/>
            <a:chExt cx="812800" cy="812800"/>
          </a:xfrm>
        </p:grpSpPr>
        <p:sp>
          <p:nvSpPr>
            <p:cNvPr id="23" name="Freeform 2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BF6"/>
            </a:solidFill>
          </p:spPr>
          <p:txBody>
            <a:bodyPr/>
            <a:lstStyle/>
            <a:p>
              <a:endParaRPr lang="en-US"/>
            </a:p>
          </p:txBody>
        </p:sp>
        <p:sp>
          <p:nvSpPr>
            <p:cNvPr id="24" name="TextBox 24"/>
            <p:cNvSpPr txBox="1"/>
            <p:nvPr/>
          </p:nvSpPr>
          <p:spPr>
            <a:xfrm>
              <a:off x="76200" y="19050"/>
              <a:ext cx="660400" cy="717550"/>
            </a:xfrm>
            <a:prstGeom prst="rect">
              <a:avLst/>
            </a:prstGeom>
          </p:spPr>
          <p:txBody>
            <a:bodyPr lIns="33867" tIns="33867" rIns="33867" bIns="33867" rtlCol="0" anchor="ctr"/>
            <a:lstStyle/>
            <a:p>
              <a:pPr algn="ctr">
                <a:lnSpc>
                  <a:spcPts val="1773"/>
                </a:lnSpc>
              </a:pPr>
              <a:endParaRPr sz="1200"/>
            </a:p>
          </p:txBody>
        </p:sp>
      </p:grpSp>
      <p:sp>
        <p:nvSpPr>
          <p:cNvPr id="25" name="AutoShape 25"/>
          <p:cNvSpPr/>
          <p:nvPr/>
        </p:nvSpPr>
        <p:spPr>
          <a:xfrm>
            <a:off x="3048000" y="2844035"/>
            <a:ext cx="0" cy="554709"/>
          </a:xfrm>
          <a:prstGeom prst="line">
            <a:avLst/>
          </a:prstGeom>
          <a:ln w="38100" cap="flat">
            <a:solidFill>
              <a:srgbClr val="A6A6A6"/>
            </a:solidFill>
            <a:prstDash val="solid"/>
            <a:headEnd type="none" w="sm" len="sm"/>
            <a:tailEnd type="none" w="sm" len="sm"/>
          </a:ln>
        </p:spPr>
        <p:txBody>
          <a:bodyPr/>
          <a:lstStyle/>
          <a:p>
            <a:endParaRPr lang="en-US"/>
          </a:p>
        </p:txBody>
      </p:sp>
      <p:sp>
        <p:nvSpPr>
          <p:cNvPr id="26" name="AutoShape 26"/>
          <p:cNvSpPr/>
          <p:nvPr/>
        </p:nvSpPr>
        <p:spPr>
          <a:xfrm>
            <a:off x="6096000" y="2844035"/>
            <a:ext cx="0" cy="545372"/>
          </a:xfrm>
          <a:prstGeom prst="line">
            <a:avLst/>
          </a:prstGeom>
          <a:ln w="38100" cap="flat">
            <a:solidFill>
              <a:srgbClr val="A6A6A6"/>
            </a:solidFill>
            <a:prstDash val="solid"/>
            <a:headEnd type="none" w="sm" len="sm"/>
            <a:tailEnd type="none" w="sm" len="sm"/>
          </a:ln>
        </p:spPr>
        <p:txBody>
          <a:bodyPr/>
          <a:lstStyle/>
          <a:p>
            <a:endParaRPr lang="en-US"/>
          </a:p>
        </p:txBody>
      </p:sp>
      <p:sp>
        <p:nvSpPr>
          <p:cNvPr id="27" name="AutoShape 27"/>
          <p:cNvSpPr/>
          <p:nvPr/>
        </p:nvSpPr>
        <p:spPr>
          <a:xfrm>
            <a:off x="9142120" y="2844035"/>
            <a:ext cx="20591" cy="505776"/>
          </a:xfrm>
          <a:prstGeom prst="line">
            <a:avLst/>
          </a:prstGeom>
          <a:ln w="38100" cap="flat">
            <a:solidFill>
              <a:srgbClr val="A6A6A6"/>
            </a:solidFill>
            <a:prstDash val="solid"/>
            <a:headEnd type="none" w="sm" len="sm"/>
            <a:tailEnd type="none" w="sm" len="sm"/>
          </a:ln>
        </p:spPr>
        <p:txBody>
          <a:bodyPr/>
          <a:lstStyle/>
          <a:p>
            <a:endParaRPr lang="en-US"/>
          </a:p>
        </p:txBody>
      </p:sp>
      <p:grpSp>
        <p:nvGrpSpPr>
          <p:cNvPr id="28" name="Group 28"/>
          <p:cNvGrpSpPr/>
          <p:nvPr/>
        </p:nvGrpSpPr>
        <p:grpSpPr>
          <a:xfrm>
            <a:off x="2909338" y="3314168"/>
            <a:ext cx="277325" cy="277325"/>
            <a:chOff x="0" y="0"/>
            <a:chExt cx="812800" cy="812800"/>
          </a:xfrm>
          <a:solidFill>
            <a:srgbClr val="00724B"/>
          </a:solidFill>
        </p:grpSpPr>
        <p:sp>
          <p:nvSpPr>
            <p:cNvPr id="29" name="Freeform 2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pFill/>
          </p:spPr>
          <p:txBody>
            <a:bodyPr/>
            <a:lstStyle/>
            <a:p>
              <a:endParaRPr lang="en-US"/>
            </a:p>
          </p:txBody>
        </p:sp>
        <p:sp>
          <p:nvSpPr>
            <p:cNvPr id="30" name="TextBox 30"/>
            <p:cNvSpPr txBox="1"/>
            <p:nvPr/>
          </p:nvSpPr>
          <p:spPr>
            <a:xfrm>
              <a:off x="76200" y="19050"/>
              <a:ext cx="660400" cy="717550"/>
            </a:xfrm>
            <a:prstGeom prst="rect">
              <a:avLst/>
            </a:prstGeom>
            <a:grpFill/>
          </p:spPr>
          <p:txBody>
            <a:bodyPr lIns="33867" tIns="33867" rIns="33867" bIns="33867" rtlCol="0" anchor="ctr"/>
            <a:lstStyle/>
            <a:p>
              <a:pPr algn="ctr">
                <a:lnSpc>
                  <a:spcPts val="1773"/>
                </a:lnSpc>
              </a:pPr>
              <a:endParaRPr sz="1200"/>
            </a:p>
          </p:txBody>
        </p:sp>
      </p:grpSp>
      <p:grpSp>
        <p:nvGrpSpPr>
          <p:cNvPr id="31" name="Group 31"/>
          <p:cNvGrpSpPr/>
          <p:nvPr/>
        </p:nvGrpSpPr>
        <p:grpSpPr>
          <a:xfrm>
            <a:off x="5957338" y="3314168"/>
            <a:ext cx="277325" cy="277325"/>
            <a:chOff x="0" y="0"/>
            <a:chExt cx="812800" cy="812800"/>
          </a:xfrm>
          <a:solidFill>
            <a:srgbClr val="009CA6"/>
          </a:solidFill>
        </p:grpSpPr>
        <p:sp>
          <p:nvSpPr>
            <p:cNvPr id="32" name="Freeform 3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pFill/>
          </p:spPr>
          <p:txBody>
            <a:bodyPr/>
            <a:lstStyle/>
            <a:p>
              <a:endParaRPr lang="en-US"/>
            </a:p>
          </p:txBody>
        </p:sp>
        <p:sp>
          <p:nvSpPr>
            <p:cNvPr id="33" name="TextBox 33"/>
            <p:cNvSpPr txBox="1"/>
            <p:nvPr/>
          </p:nvSpPr>
          <p:spPr>
            <a:xfrm>
              <a:off x="76200" y="19050"/>
              <a:ext cx="660400" cy="717550"/>
            </a:xfrm>
            <a:prstGeom prst="rect">
              <a:avLst/>
            </a:prstGeom>
            <a:grpFill/>
          </p:spPr>
          <p:txBody>
            <a:bodyPr lIns="33867" tIns="33867" rIns="33867" bIns="33867" rtlCol="0" anchor="ctr"/>
            <a:lstStyle/>
            <a:p>
              <a:pPr algn="ctr">
                <a:lnSpc>
                  <a:spcPts val="1773"/>
                </a:lnSpc>
              </a:pPr>
              <a:endParaRPr sz="1200"/>
            </a:p>
          </p:txBody>
        </p:sp>
      </p:grpSp>
      <p:sp>
        <p:nvSpPr>
          <p:cNvPr id="38" name="Freeform 38"/>
          <p:cNvSpPr/>
          <p:nvPr/>
        </p:nvSpPr>
        <p:spPr>
          <a:xfrm>
            <a:off x="690034" y="118785"/>
            <a:ext cx="535289" cy="432915"/>
          </a:xfrm>
          <a:custGeom>
            <a:avLst/>
            <a:gdLst/>
            <a:ahLst/>
            <a:cxnLst/>
            <a:rect l="l" t="t" r="r" b="b"/>
            <a:pathLst>
              <a:path w="802933" h="649372">
                <a:moveTo>
                  <a:pt x="0" y="0"/>
                </a:moveTo>
                <a:lnTo>
                  <a:pt x="802933" y="0"/>
                </a:lnTo>
                <a:lnTo>
                  <a:pt x="802933" y="649373"/>
                </a:lnTo>
                <a:lnTo>
                  <a:pt x="0" y="649373"/>
                </a:lnTo>
                <a:lnTo>
                  <a:pt x="0" y="0"/>
                </a:lnTo>
                <a:close/>
              </a:path>
            </a:pathLst>
          </a:custGeom>
          <a:blipFill>
            <a:blip r:embed="rId4"/>
            <a:stretch>
              <a:fillRect/>
            </a:stretch>
          </a:blipFill>
        </p:spPr>
        <p:txBody>
          <a:bodyPr/>
          <a:lstStyle/>
          <a:p>
            <a:endParaRPr lang="en-US"/>
          </a:p>
        </p:txBody>
      </p:sp>
      <p:sp>
        <p:nvSpPr>
          <p:cNvPr id="40" name="TextBox 40"/>
          <p:cNvSpPr txBox="1"/>
          <p:nvPr/>
        </p:nvSpPr>
        <p:spPr>
          <a:xfrm>
            <a:off x="2025386" y="3894561"/>
            <a:ext cx="2045229" cy="359073"/>
          </a:xfrm>
          <a:prstGeom prst="rect">
            <a:avLst/>
          </a:prstGeom>
        </p:spPr>
        <p:txBody>
          <a:bodyPr lIns="0" tIns="0" rIns="0" bIns="0" rtlCol="0" anchor="t">
            <a:spAutoFit/>
          </a:bodyPr>
          <a:lstStyle/>
          <a:p>
            <a:pPr algn="ctr">
              <a:lnSpc>
                <a:spcPts val="1400"/>
              </a:lnSpc>
            </a:pPr>
            <a:r>
              <a:rPr lang="en-US" sz="1400" b="1" dirty="0">
                <a:solidFill>
                  <a:srgbClr val="231F20"/>
                </a:solidFill>
                <a:latin typeface="Poppins Bold"/>
                <a:ea typeface="Poppins Bold"/>
                <a:cs typeface="Poppins Bold"/>
                <a:sym typeface="Poppins Bold"/>
              </a:rPr>
              <a:t>Successors Onboarding</a:t>
            </a:r>
          </a:p>
        </p:txBody>
      </p:sp>
      <p:sp>
        <p:nvSpPr>
          <p:cNvPr id="41" name="TextBox 41"/>
          <p:cNvSpPr txBox="1"/>
          <p:nvPr/>
        </p:nvSpPr>
        <p:spPr>
          <a:xfrm>
            <a:off x="5073386" y="3894561"/>
            <a:ext cx="2045229" cy="359073"/>
          </a:xfrm>
          <a:prstGeom prst="rect">
            <a:avLst/>
          </a:prstGeom>
        </p:spPr>
        <p:txBody>
          <a:bodyPr lIns="0" tIns="0" rIns="0" bIns="0" rtlCol="0" anchor="t">
            <a:spAutoFit/>
          </a:bodyPr>
          <a:lstStyle/>
          <a:p>
            <a:pPr algn="ctr">
              <a:lnSpc>
                <a:spcPts val="1400"/>
              </a:lnSpc>
            </a:pPr>
            <a:r>
              <a:rPr lang="en-US" sz="1400" b="1" dirty="0">
                <a:solidFill>
                  <a:srgbClr val="231F20"/>
                </a:solidFill>
                <a:latin typeface="Poppins Bold"/>
                <a:ea typeface="Poppins Bold"/>
                <a:cs typeface="Poppins Bold"/>
                <a:sym typeface="Poppins Bold"/>
              </a:rPr>
              <a:t>Individual Development Plan Creation</a:t>
            </a:r>
          </a:p>
        </p:txBody>
      </p:sp>
      <p:sp>
        <p:nvSpPr>
          <p:cNvPr id="42" name="TextBox 42"/>
          <p:cNvSpPr txBox="1"/>
          <p:nvPr/>
        </p:nvSpPr>
        <p:spPr>
          <a:xfrm>
            <a:off x="8119506" y="3894561"/>
            <a:ext cx="2045229" cy="359073"/>
          </a:xfrm>
          <a:prstGeom prst="rect">
            <a:avLst/>
          </a:prstGeom>
        </p:spPr>
        <p:txBody>
          <a:bodyPr lIns="0" tIns="0" rIns="0" bIns="0" rtlCol="0" anchor="t">
            <a:spAutoFit/>
          </a:bodyPr>
          <a:lstStyle/>
          <a:p>
            <a:pPr algn="ctr">
              <a:lnSpc>
                <a:spcPts val="1400"/>
              </a:lnSpc>
            </a:pPr>
            <a:r>
              <a:rPr lang="en-US" sz="1400" b="1" dirty="0">
                <a:solidFill>
                  <a:srgbClr val="231F20"/>
                </a:solidFill>
                <a:latin typeface="Poppins Bold"/>
                <a:ea typeface="Poppins Bold"/>
                <a:cs typeface="Poppins Bold"/>
                <a:sym typeface="Poppins Bold"/>
              </a:rPr>
              <a:t>Individual Development Plan Implementation</a:t>
            </a:r>
          </a:p>
        </p:txBody>
      </p:sp>
      <p:sp>
        <p:nvSpPr>
          <p:cNvPr id="43" name="TextBox 43"/>
          <p:cNvSpPr txBox="1"/>
          <p:nvPr/>
        </p:nvSpPr>
        <p:spPr>
          <a:xfrm>
            <a:off x="2025386" y="4406372"/>
            <a:ext cx="2045229" cy="1692771"/>
          </a:xfrm>
          <a:prstGeom prst="rect">
            <a:avLst/>
          </a:prstGeom>
        </p:spPr>
        <p:txBody>
          <a:bodyPr lIns="0" tIns="0" rIns="0" bIns="0" rtlCol="0" anchor="t">
            <a:spAutoFit/>
          </a:bodyPr>
          <a:lstStyle/>
          <a:p>
            <a:pPr marL="171450" indent="-171450" algn="ctr">
              <a:lnSpc>
                <a:spcPts val="1200"/>
              </a:lnSpc>
              <a:buFont typeface="Arial" panose="020B0604020202020204" pitchFamily="34" charset="0"/>
              <a:buChar char="•"/>
            </a:pPr>
            <a:r>
              <a:rPr lang="en-GB" sz="1200" dirty="0">
                <a:solidFill>
                  <a:srgbClr val="545454"/>
                </a:solidFill>
                <a:latin typeface="Canva Sans"/>
                <a:ea typeface="Canva Sans"/>
                <a:cs typeface="Canva Sans"/>
                <a:sym typeface="Canva Sans"/>
              </a:rPr>
              <a:t>Build understanding &amp; commitment</a:t>
            </a:r>
          </a:p>
          <a:p>
            <a:pPr marL="171450" indent="-171450" algn="ctr">
              <a:lnSpc>
                <a:spcPts val="1200"/>
              </a:lnSpc>
              <a:buFont typeface="Arial" panose="020B0604020202020204" pitchFamily="34" charset="0"/>
              <a:buChar char="•"/>
            </a:pPr>
            <a:endParaRPr lang="en-GB" sz="1200" dirty="0">
              <a:solidFill>
                <a:srgbClr val="545454"/>
              </a:solidFill>
              <a:latin typeface="Canva Sans"/>
              <a:ea typeface="Canva Sans"/>
              <a:cs typeface="Canva Sans"/>
              <a:sym typeface="Canva Sans"/>
            </a:endParaRPr>
          </a:p>
          <a:p>
            <a:pPr marL="171450" indent="-171450" algn="ctr">
              <a:lnSpc>
                <a:spcPts val="1200"/>
              </a:lnSpc>
              <a:buFont typeface="Arial" panose="020B0604020202020204" pitchFamily="34" charset="0"/>
              <a:buChar char="•"/>
            </a:pPr>
            <a:r>
              <a:rPr lang="en-GB" sz="1200" dirty="0">
                <a:solidFill>
                  <a:srgbClr val="545454"/>
                </a:solidFill>
                <a:latin typeface="Canva Sans"/>
                <a:ea typeface="Canva Sans"/>
                <a:cs typeface="Canva Sans"/>
                <a:sym typeface="Canva Sans"/>
              </a:rPr>
              <a:t>Explore the Tools &amp; Process</a:t>
            </a:r>
          </a:p>
          <a:p>
            <a:pPr marL="171450" indent="-171450" algn="ctr">
              <a:lnSpc>
                <a:spcPts val="1200"/>
              </a:lnSpc>
              <a:buFont typeface="Arial" panose="020B0604020202020204" pitchFamily="34" charset="0"/>
              <a:buChar char="•"/>
            </a:pPr>
            <a:endParaRPr lang="en-GB" sz="1200" dirty="0">
              <a:solidFill>
                <a:srgbClr val="545454"/>
              </a:solidFill>
              <a:latin typeface="Canva Sans"/>
              <a:ea typeface="Canva Sans"/>
              <a:cs typeface="Canva Sans"/>
              <a:sym typeface="Canva Sans"/>
            </a:endParaRPr>
          </a:p>
          <a:p>
            <a:pPr marL="171450" indent="-171450" algn="ctr">
              <a:lnSpc>
                <a:spcPts val="1200"/>
              </a:lnSpc>
              <a:buFont typeface="Arial" panose="020B0604020202020204" pitchFamily="34" charset="0"/>
              <a:buChar char="•"/>
            </a:pPr>
            <a:r>
              <a:rPr lang="en-GB" sz="1200" dirty="0">
                <a:solidFill>
                  <a:srgbClr val="545454"/>
                </a:solidFill>
                <a:latin typeface="Canva Sans"/>
                <a:ea typeface="Canva Sans"/>
                <a:cs typeface="Canva Sans"/>
                <a:sym typeface="Canva Sans"/>
              </a:rPr>
              <a:t>Strengthen Capability and Confidence in executing the process</a:t>
            </a:r>
          </a:p>
          <a:p>
            <a:pPr marL="171450" indent="-171450" algn="ctr">
              <a:lnSpc>
                <a:spcPts val="1200"/>
              </a:lnSpc>
              <a:buFont typeface="Arial" panose="020B0604020202020204" pitchFamily="34" charset="0"/>
              <a:buChar char="•"/>
            </a:pPr>
            <a:endParaRPr lang="en-GB" sz="1200" dirty="0">
              <a:solidFill>
                <a:srgbClr val="545454"/>
              </a:solidFill>
              <a:latin typeface="Canva Sans"/>
              <a:ea typeface="Canva Sans"/>
              <a:cs typeface="Canva Sans"/>
              <a:sym typeface="Canva Sans"/>
            </a:endParaRPr>
          </a:p>
          <a:p>
            <a:pPr marL="171450" indent="-171450" algn="ctr">
              <a:lnSpc>
                <a:spcPts val="1200"/>
              </a:lnSpc>
              <a:buFont typeface="Arial" panose="020B0604020202020204" pitchFamily="34" charset="0"/>
              <a:buChar char="•"/>
            </a:pPr>
            <a:r>
              <a:rPr lang="en-GB" sz="1200" dirty="0">
                <a:solidFill>
                  <a:srgbClr val="545454"/>
                </a:solidFill>
                <a:latin typeface="Canva Sans"/>
                <a:ea typeface="Canva Sans"/>
                <a:cs typeface="Canva Sans"/>
                <a:sym typeface="Canva Sans"/>
              </a:rPr>
              <a:t>Foster strong relationship</a:t>
            </a:r>
            <a:endParaRPr lang="en-US" sz="1200" dirty="0">
              <a:solidFill>
                <a:srgbClr val="545454"/>
              </a:solidFill>
              <a:latin typeface="Canva Sans"/>
              <a:ea typeface="Canva Sans"/>
              <a:cs typeface="Canva Sans"/>
              <a:sym typeface="Canva Sans"/>
            </a:endParaRPr>
          </a:p>
        </p:txBody>
      </p:sp>
      <p:sp>
        <p:nvSpPr>
          <p:cNvPr id="44" name="TextBox 44"/>
          <p:cNvSpPr txBox="1"/>
          <p:nvPr/>
        </p:nvSpPr>
        <p:spPr>
          <a:xfrm>
            <a:off x="5073386" y="4406371"/>
            <a:ext cx="2275681" cy="1077218"/>
          </a:xfrm>
          <a:prstGeom prst="rect">
            <a:avLst/>
          </a:prstGeom>
        </p:spPr>
        <p:txBody>
          <a:bodyPr wrap="square" lIns="0" tIns="0" rIns="0" bIns="0" rtlCol="0" anchor="t">
            <a:spAutoFit/>
          </a:bodyPr>
          <a:lstStyle/>
          <a:p>
            <a:pPr marL="171450" indent="-171450" algn="ctr">
              <a:lnSpc>
                <a:spcPts val="1200"/>
              </a:lnSpc>
              <a:buFont typeface="Arial" panose="020B0604020202020204" pitchFamily="34" charset="0"/>
              <a:buChar char="•"/>
            </a:pPr>
            <a:r>
              <a:rPr lang="en-GB" sz="1200" dirty="0">
                <a:solidFill>
                  <a:srgbClr val="545454"/>
                </a:solidFill>
                <a:latin typeface="Canva Sans"/>
                <a:ea typeface="Canva Sans"/>
                <a:cs typeface="Canva Sans"/>
                <a:sym typeface="Canva Sans"/>
              </a:rPr>
              <a:t>Explore how to leverage strengths</a:t>
            </a:r>
          </a:p>
          <a:p>
            <a:pPr marL="171450" indent="-171450" algn="ctr">
              <a:lnSpc>
                <a:spcPts val="1200"/>
              </a:lnSpc>
              <a:buFont typeface="Arial" panose="020B0604020202020204" pitchFamily="34" charset="0"/>
              <a:buChar char="•"/>
            </a:pPr>
            <a:endParaRPr lang="en-GB" sz="1200" dirty="0">
              <a:solidFill>
                <a:srgbClr val="545454"/>
              </a:solidFill>
              <a:latin typeface="Canva Sans"/>
              <a:ea typeface="Canva Sans"/>
              <a:cs typeface="Canva Sans"/>
              <a:sym typeface="Canva Sans"/>
            </a:endParaRPr>
          </a:p>
          <a:p>
            <a:pPr marL="171450" indent="-171450" algn="ctr">
              <a:lnSpc>
                <a:spcPts val="1200"/>
              </a:lnSpc>
              <a:buFont typeface="Arial" panose="020B0604020202020204" pitchFamily="34" charset="0"/>
              <a:buChar char="•"/>
            </a:pPr>
            <a:r>
              <a:rPr lang="en-GB" sz="1200" dirty="0">
                <a:solidFill>
                  <a:srgbClr val="545454"/>
                </a:solidFill>
                <a:latin typeface="Canva Sans"/>
                <a:ea typeface="Canva Sans"/>
                <a:cs typeface="Canva Sans"/>
                <a:sym typeface="Canva Sans"/>
              </a:rPr>
              <a:t>Identifying development gaps</a:t>
            </a:r>
          </a:p>
          <a:p>
            <a:pPr marL="171450" indent="-171450" algn="ctr">
              <a:lnSpc>
                <a:spcPts val="1200"/>
              </a:lnSpc>
              <a:buFont typeface="Arial" panose="020B0604020202020204" pitchFamily="34" charset="0"/>
              <a:buChar char="•"/>
            </a:pPr>
            <a:endParaRPr lang="en-GB" sz="1200" dirty="0">
              <a:solidFill>
                <a:srgbClr val="545454"/>
              </a:solidFill>
              <a:latin typeface="Canva Sans"/>
              <a:ea typeface="Canva Sans"/>
              <a:cs typeface="Canva Sans"/>
              <a:sym typeface="Canva Sans"/>
            </a:endParaRPr>
          </a:p>
          <a:p>
            <a:pPr marL="171450" indent="-171450" algn="ctr">
              <a:lnSpc>
                <a:spcPts val="1200"/>
              </a:lnSpc>
              <a:buFont typeface="Arial" panose="020B0604020202020204" pitchFamily="34" charset="0"/>
              <a:buChar char="•"/>
            </a:pPr>
            <a:r>
              <a:rPr lang="en-GB" sz="1200" dirty="0">
                <a:solidFill>
                  <a:srgbClr val="545454"/>
                </a:solidFill>
                <a:latin typeface="Canva Sans"/>
                <a:ea typeface="Canva Sans"/>
                <a:cs typeface="Canva Sans"/>
                <a:sym typeface="Canva Sans"/>
              </a:rPr>
              <a:t>Using tools and feedback to inform plans.</a:t>
            </a:r>
          </a:p>
        </p:txBody>
      </p:sp>
      <p:sp>
        <p:nvSpPr>
          <p:cNvPr id="45" name="TextBox 45"/>
          <p:cNvSpPr txBox="1"/>
          <p:nvPr/>
        </p:nvSpPr>
        <p:spPr>
          <a:xfrm>
            <a:off x="8121915" y="4406372"/>
            <a:ext cx="2045229" cy="769441"/>
          </a:xfrm>
          <a:prstGeom prst="rect">
            <a:avLst/>
          </a:prstGeom>
        </p:spPr>
        <p:txBody>
          <a:bodyPr lIns="0" tIns="0" rIns="0" bIns="0" rtlCol="0" anchor="t">
            <a:spAutoFit/>
          </a:bodyPr>
          <a:lstStyle/>
          <a:p>
            <a:pPr marL="171450" indent="-171450" algn="ctr">
              <a:lnSpc>
                <a:spcPts val="1200"/>
              </a:lnSpc>
              <a:buFont typeface="Arial" panose="020B0604020202020204" pitchFamily="34" charset="0"/>
              <a:buChar char="•"/>
            </a:pPr>
            <a:r>
              <a:rPr lang="en-GB" sz="1200" dirty="0">
                <a:solidFill>
                  <a:srgbClr val="545454"/>
                </a:solidFill>
                <a:latin typeface="Canva Sans"/>
                <a:ea typeface="Canva Sans"/>
                <a:cs typeface="Canva Sans"/>
                <a:sym typeface="Canva Sans"/>
              </a:rPr>
              <a:t>Timelines</a:t>
            </a:r>
          </a:p>
          <a:p>
            <a:pPr marL="171450" indent="-171450" algn="ctr">
              <a:lnSpc>
                <a:spcPts val="1200"/>
              </a:lnSpc>
              <a:buFont typeface="Arial" panose="020B0604020202020204" pitchFamily="34" charset="0"/>
              <a:buChar char="•"/>
            </a:pPr>
            <a:endParaRPr lang="en-GB" sz="1200" dirty="0">
              <a:solidFill>
                <a:srgbClr val="545454"/>
              </a:solidFill>
              <a:latin typeface="Canva Sans"/>
              <a:ea typeface="Canva Sans"/>
              <a:cs typeface="Canva Sans"/>
              <a:sym typeface="Canva Sans"/>
            </a:endParaRPr>
          </a:p>
          <a:p>
            <a:pPr marL="171450" indent="-171450" algn="ctr">
              <a:lnSpc>
                <a:spcPts val="1200"/>
              </a:lnSpc>
              <a:buFont typeface="Arial" panose="020B0604020202020204" pitchFamily="34" charset="0"/>
              <a:buChar char="•"/>
            </a:pPr>
            <a:r>
              <a:rPr lang="en-GB" sz="1200" dirty="0">
                <a:solidFill>
                  <a:srgbClr val="545454"/>
                </a:solidFill>
                <a:latin typeface="Canva Sans"/>
                <a:ea typeface="Canva Sans"/>
                <a:cs typeface="Canva Sans"/>
                <a:sym typeface="Canva Sans"/>
              </a:rPr>
              <a:t>Progress updates</a:t>
            </a:r>
          </a:p>
          <a:p>
            <a:pPr marL="171450" indent="-171450" algn="ctr">
              <a:lnSpc>
                <a:spcPts val="1200"/>
              </a:lnSpc>
              <a:buFont typeface="Arial" panose="020B0604020202020204" pitchFamily="34" charset="0"/>
              <a:buChar char="•"/>
            </a:pPr>
            <a:endParaRPr lang="en-GB" sz="1200" dirty="0">
              <a:solidFill>
                <a:srgbClr val="545454"/>
              </a:solidFill>
              <a:latin typeface="Canva Sans"/>
              <a:ea typeface="Canva Sans"/>
              <a:cs typeface="Canva Sans"/>
              <a:sym typeface="Canva Sans"/>
            </a:endParaRPr>
          </a:p>
          <a:p>
            <a:pPr marL="171450" indent="-171450" algn="ctr">
              <a:lnSpc>
                <a:spcPts val="1200"/>
              </a:lnSpc>
              <a:buFont typeface="Arial" panose="020B0604020202020204" pitchFamily="34" charset="0"/>
              <a:buChar char="•"/>
            </a:pPr>
            <a:r>
              <a:rPr lang="en-GB" sz="1200" dirty="0">
                <a:solidFill>
                  <a:srgbClr val="545454"/>
                </a:solidFill>
                <a:latin typeface="Canva Sans"/>
                <a:ea typeface="Canva Sans"/>
                <a:cs typeface="Canva Sans"/>
                <a:sym typeface="Canva Sans"/>
              </a:rPr>
              <a:t>Readiness Assessment</a:t>
            </a:r>
          </a:p>
        </p:txBody>
      </p:sp>
      <p:sp>
        <p:nvSpPr>
          <p:cNvPr id="49" name="Oval 48">
            <a:extLst>
              <a:ext uri="{FF2B5EF4-FFF2-40B4-BE49-F238E27FC236}">
                <a16:creationId xmlns:a16="http://schemas.microsoft.com/office/drawing/2014/main" id="{A811A247-7368-42D4-92F6-3E2F5E0F2EFE}"/>
              </a:ext>
            </a:extLst>
          </p:cNvPr>
          <p:cNvSpPr/>
          <p:nvPr/>
        </p:nvSpPr>
        <p:spPr>
          <a:xfrm>
            <a:off x="9024048" y="3347159"/>
            <a:ext cx="277325" cy="277325"/>
          </a:xfrm>
          <a:prstGeom prst="ellipse">
            <a:avLst/>
          </a:prstGeom>
          <a:solidFill>
            <a:schemeClr val="accent6">
              <a:lumMod val="75000"/>
            </a:schemeClr>
          </a:solidFill>
          <a:ln>
            <a:solidFill>
              <a:srgbClr val="5482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itle 1">
            <a:extLst>
              <a:ext uri="{FF2B5EF4-FFF2-40B4-BE49-F238E27FC236}">
                <a16:creationId xmlns:a16="http://schemas.microsoft.com/office/drawing/2014/main" id="{5496E993-95DD-4FC4-8496-AC897C2B36B5}"/>
              </a:ext>
            </a:extLst>
          </p:cNvPr>
          <p:cNvSpPr txBox="1">
            <a:spLocks/>
          </p:cNvSpPr>
          <p:nvPr/>
        </p:nvSpPr>
        <p:spPr>
          <a:xfrm>
            <a:off x="973667" y="322217"/>
            <a:ext cx="10786534" cy="997196"/>
          </a:xfrm>
          <a:prstGeom prst="rect">
            <a:avLst/>
          </a:prstGeom>
          <a:noFill/>
          <a:ln>
            <a:noFill/>
          </a:ln>
        </p:spPr>
        <p:txBody>
          <a:bodyPr wrap="square" lIns="0" tIns="0" rIns="0" bIns="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dirty="0">
                <a:solidFill>
                  <a:srgbClr val="484848"/>
                </a:solidFill>
                <a:latin typeface="Arial"/>
                <a:ea typeface="+mn-ea"/>
                <a:cs typeface="+mn-cs"/>
              </a:rPr>
              <a:t>Review the Roadmap for Succession Planning- Talent Development Process</a:t>
            </a:r>
          </a:p>
        </p:txBody>
      </p:sp>
      <p:sp>
        <p:nvSpPr>
          <p:cNvPr id="51" name="TextBox 50">
            <a:extLst>
              <a:ext uri="{FF2B5EF4-FFF2-40B4-BE49-F238E27FC236}">
                <a16:creationId xmlns:a16="http://schemas.microsoft.com/office/drawing/2014/main" id="{191BA6C3-3932-4B19-A070-95D0A2E99CB1}"/>
              </a:ext>
            </a:extLst>
          </p:cNvPr>
          <p:cNvSpPr txBox="1">
            <a:spLocks/>
          </p:cNvSpPr>
          <p:nvPr/>
        </p:nvSpPr>
        <p:spPr>
          <a:xfrm>
            <a:off x="334091" y="6099143"/>
            <a:ext cx="9478589" cy="523220"/>
          </a:xfrm>
          <a:prstGeom prst="rect">
            <a:avLst/>
          </a:prstGeom>
        </p:spPr>
        <p:txBody>
          <a:bodyPr wrap="square" rtlCol="0">
            <a:spAutoFit/>
          </a:bodyPr>
          <a:lstStyle/>
          <a:p>
            <a:pPr algn="ctr" defTabSz="554437">
              <a:defRPr/>
            </a:pPr>
            <a:r>
              <a:rPr lang="en-US" sz="1400" b="1" i="1" dirty="0">
                <a:latin typeface="+mj-lt"/>
                <a:ea typeface="+mn-lt"/>
                <a:cs typeface="+mn-lt"/>
              </a:rPr>
              <a:t>The following slides will provide targeted guidance when creating and implementing your development plans and tools to support your execution. </a:t>
            </a:r>
            <a:endParaRPr lang="en-US" sz="1400" b="1" i="1" dirty="0">
              <a:solidFill>
                <a:schemeClr val="accent4">
                  <a:lumMod val="75000"/>
                </a:schemeClr>
              </a:solidFill>
              <a:latin typeface="+mj-lt"/>
              <a:ea typeface="+mn-lt"/>
              <a:cs typeface="+mn-lt"/>
            </a:endParaRPr>
          </a:p>
        </p:txBody>
      </p:sp>
      <p:sp>
        <p:nvSpPr>
          <p:cNvPr id="18" name="Freeform 2">
            <a:extLst>
              <a:ext uri="{FF2B5EF4-FFF2-40B4-BE49-F238E27FC236}">
                <a16:creationId xmlns:a16="http://schemas.microsoft.com/office/drawing/2014/main" id="{53BB628E-0F87-BF64-A585-85BA50B7B93C}"/>
              </a:ext>
            </a:extLst>
          </p:cNvPr>
          <p:cNvSpPr/>
          <p:nvPr/>
        </p:nvSpPr>
        <p:spPr>
          <a:xfrm>
            <a:off x="10254574" y="5842786"/>
            <a:ext cx="1661901" cy="772784"/>
          </a:xfrm>
          <a:custGeom>
            <a:avLst/>
            <a:gdLst/>
            <a:ahLst/>
            <a:cxnLst/>
            <a:rect l="l" t="t" r="r" b="b"/>
            <a:pathLst>
              <a:path w="2492851" h="1159176">
                <a:moveTo>
                  <a:pt x="0" y="0"/>
                </a:moveTo>
                <a:lnTo>
                  <a:pt x="2492851" y="0"/>
                </a:lnTo>
                <a:lnTo>
                  <a:pt x="2492851" y="1159176"/>
                </a:lnTo>
                <a:lnTo>
                  <a:pt x="0" y="1159176"/>
                </a:lnTo>
                <a:lnTo>
                  <a:pt x="0" y="0"/>
                </a:lnTo>
                <a:close/>
              </a:path>
            </a:pathLst>
          </a:custGeom>
          <a:blipFill>
            <a:blip r:embed="rId5"/>
            <a:stretch>
              <a:fillRect/>
            </a:stretch>
          </a:blipFill>
        </p:spPr>
        <p:txBody>
          <a:bodyPr/>
          <a:lstStyle/>
          <a:p>
            <a:pPr defTabSz="609630"/>
            <a:endParaRPr lang="en-US" sz="1200">
              <a:solidFill>
                <a:prstClr val="black"/>
              </a:solidFill>
              <a:latin typeface="Calibri"/>
            </a:endParaRPr>
          </a:p>
        </p:txBody>
      </p:sp>
      <p:sp>
        <p:nvSpPr>
          <p:cNvPr id="6" name="Freeform 2">
            <a:extLst>
              <a:ext uri="{FF2B5EF4-FFF2-40B4-BE49-F238E27FC236}">
                <a16:creationId xmlns:a16="http://schemas.microsoft.com/office/drawing/2014/main" id="{A52B9B3C-26E3-C54A-C732-2B3956CC6B63}"/>
              </a:ext>
            </a:extLst>
          </p:cNvPr>
          <p:cNvSpPr/>
          <p:nvPr/>
        </p:nvSpPr>
        <p:spPr>
          <a:xfrm>
            <a:off x="10196008" y="5762999"/>
            <a:ext cx="1661901" cy="772784"/>
          </a:xfrm>
          <a:custGeom>
            <a:avLst/>
            <a:gdLst/>
            <a:ahLst/>
            <a:cxnLst/>
            <a:rect l="l" t="t" r="r" b="b"/>
            <a:pathLst>
              <a:path w="2492851" h="1159176">
                <a:moveTo>
                  <a:pt x="0" y="0"/>
                </a:moveTo>
                <a:lnTo>
                  <a:pt x="2492851" y="0"/>
                </a:lnTo>
                <a:lnTo>
                  <a:pt x="2492851" y="1159176"/>
                </a:lnTo>
                <a:lnTo>
                  <a:pt x="0" y="1159176"/>
                </a:lnTo>
                <a:lnTo>
                  <a:pt x="0" y="0"/>
                </a:lnTo>
                <a:close/>
              </a:path>
            </a:pathLst>
          </a:custGeom>
          <a:blipFill>
            <a:blip r:embed="rId5"/>
            <a:stretch>
              <a:fillRect/>
            </a:stretch>
          </a:blipFill>
        </p:spPr>
        <p:txBody>
          <a:bodyPr/>
          <a:lstStyle/>
          <a:p>
            <a:pPr defTabSz="609630"/>
            <a:endParaRPr lang="en-US" sz="1200">
              <a:solidFill>
                <a:prstClr val="black"/>
              </a:solidFill>
              <a:latin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44999"/>
            </a:blip>
            <a:stretch>
              <a:fillRect l="-1780" r="-1167" b="-83018"/>
            </a:stretch>
          </a:blipFill>
        </p:spPr>
        <p:txBody>
          <a:bodyPr/>
          <a:lstStyle/>
          <a:p>
            <a:endParaRPr lang="en-US" sz="1200"/>
          </a:p>
        </p:txBody>
      </p:sp>
      <p:grpSp>
        <p:nvGrpSpPr>
          <p:cNvPr id="3" name="Group 3"/>
          <p:cNvGrpSpPr/>
          <p:nvPr/>
        </p:nvGrpSpPr>
        <p:grpSpPr>
          <a:xfrm>
            <a:off x="689871" y="396857"/>
            <a:ext cx="8725837" cy="628091"/>
            <a:chOff x="0" y="0"/>
            <a:chExt cx="17451673" cy="1256182"/>
          </a:xfrm>
        </p:grpSpPr>
        <p:sp>
          <p:nvSpPr>
            <p:cNvPr id="4" name="Freeform 4"/>
            <p:cNvSpPr/>
            <p:nvPr/>
          </p:nvSpPr>
          <p:spPr>
            <a:xfrm>
              <a:off x="0" y="0"/>
              <a:ext cx="17451712" cy="1256157"/>
            </a:xfrm>
            <a:custGeom>
              <a:avLst/>
              <a:gdLst/>
              <a:ahLst/>
              <a:cxnLst/>
              <a:rect l="l" t="t" r="r" b="b"/>
              <a:pathLst>
                <a:path w="17451712" h="1256157">
                  <a:moveTo>
                    <a:pt x="0" y="0"/>
                  </a:moveTo>
                  <a:cubicBezTo>
                    <a:pt x="117950" y="171450"/>
                    <a:pt x="188748" y="390017"/>
                    <a:pt x="188748" y="628015"/>
                  </a:cubicBezTo>
                  <a:cubicBezTo>
                    <a:pt x="188748" y="866013"/>
                    <a:pt x="117950" y="1084453"/>
                    <a:pt x="0" y="1256157"/>
                  </a:cubicBezTo>
                  <a:lnTo>
                    <a:pt x="17262966" y="1256157"/>
                  </a:lnTo>
                  <a:cubicBezTo>
                    <a:pt x="17380916" y="1084707"/>
                    <a:pt x="17451712" y="866140"/>
                    <a:pt x="17451712" y="628142"/>
                  </a:cubicBezTo>
                  <a:cubicBezTo>
                    <a:pt x="17451712" y="390144"/>
                    <a:pt x="17380779" y="171450"/>
                    <a:pt x="17262966" y="0"/>
                  </a:cubicBezTo>
                  <a:close/>
                </a:path>
              </a:pathLst>
            </a:custGeom>
            <a:solidFill>
              <a:srgbClr val="00724B"/>
            </a:solidFill>
          </p:spPr>
          <p:txBody>
            <a:bodyPr/>
            <a:lstStyle/>
            <a:p>
              <a:endParaRPr lang="en-US" sz="1200"/>
            </a:p>
          </p:txBody>
        </p:sp>
      </p:grpSp>
      <p:grpSp>
        <p:nvGrpSpPr>
          <p:cNvPr id="5" name="Group 5"/>
          <p:cNvGrpSpPr/>
          <p:nvPr/>
        </p:nvGrpSpPr>
        <p:grpSpPr>
          <a:xfrm>
            <a:off x="689871" y="5852649"/>
            <a:ext cx="10820400" cy="838200"/>
            <a:chOff x="0" y="0"/>
            <a:chExt cx="18334115" cy="1420248"/>
          </a:xfrm>
        </p:grpSpPr>
        <p:sp>
          <p:nvSpPr>
            <p:cNvPr id="6" name="Freeform 6"/>
            <p:cNvSpPr/>
            <p:nvPr/>
          </p:nvSpPr>
          <p:spPr>
            <a:xfrm>
              <a:off x="0" y="0"/>
              <a:ext cx="18334115" cy="1420274"/>
            </a:xfrm>
            <a:custGeom>
              <a:avLst/>
              <a:gdLst/>
              <a:ahLst/>
              <a:cxnLst/>
              <a:rect l="l" t="t" r="r" b="b"/>
              <a:pathLst>
                <a:path w="18334115" h="1420274">
                  <a:moveTo>
                    <a:pt x="0" y="0"/>
                  </a:moveTo>
                  <a:lnTo>
                    <a:pt x="18334115" y="0"/>
                  </a:lnTo>
                  <a:lnTo>
                    <a:pt x="18334115" y="1420274"/>
                  </a:lnTo>
                  <a:lnTo>
                    <a:pt x="0" y="1420274"/>
                  </a:lnTo>
                  <a:close/>
                </a:path>
              </a:pathLst>
            </a:custGeom>
            <a:solidFill>
              <a:srgbClr val="00724B">
                <a:alpha val="14902"/>
              </a:srgbClr>
            </a:solidFill>
          </p:spPr>
          <p:txBody>
            <a:bodyPr/>
            <a:lstStyle/>
            <a:p>
              <a:endParaRPr lang="en-US" sz="1200"/>
            </a:p>
          </p:txBody>
        </p:sp>
      </p:grpSp>
      <p:grpSp>
        <p:nvGrpSpPr>
          <p:cNvPr id="7" name="Group 7"/>
          <p:cNvGrpSpPr/>
          <p:nvPr/>
        </p:nvGrpSpPr>
        <p:grpSpPr>
          <a:xfrm>
            <a:off x="155722" y="2088576"/>
            <a:ext cx="2400868" cy="3452971"/>
            <a:chOff x="0" y="0"/>
            <a:chExt cx="948491" cy="1364137"/>
          </a:xfrm>
        </p:grpSpPr>
        <p:sp>
          <p:nvSpPr>
            <p:cNvPr id="8" name="Freeform 8"/>
            <p:cNvSpPr/>
            <p:nvPr/>
          </p:nvSpPr>
          <p:spPr>
            <a:xfrm>
              <a:off x="0" y="0"/>
              <a:ext cx="948491" cy="1364137"/>
            </a:xfrm>
            <a:custGeom>
              <a:avLst/>
              <a:gdLst/>
              <a:ahLst/>
              <a:cxnLst/>
              <a:rect l="l" t="t" r="r" b="b"/>
              <a:pathLst>
                <a:path w="948491" h="1364137">
                  <a:moveTo>
                    <a:pt x="109638" y="0"/>
                  </a:moveTo>
                  <a:lnTo>
                    <a:pt x="838853" y="0"/>
                  </a:lnTo>
                  <a:cubicBezTo>
                    <a:pt x="899405" y="0"/>
                    <a:pt x="948491" y="49086"/>
                    <a:pt x="948491" y="109638"/>
                  </a:cubicBezTo>
                  <a:lnTo>
                    <a:pt x="948491" y="1254499"/>
                  </a:lnTo>
                  <a:cubicBezTo>
                    <a:pt x="948491" y="1283577"/>
                    <a:pt x="936940" y="1311464"/>
                    <a:pt x="916379" y="1332025"/>
                  </a:cubicBezTo>
                  <a:cubicBezTo>
                    <a:pt x="895818" y="1352586"/>
                    <a:pt x="867931" y="1364137"/>
                    <a:pt x="838853" y="1364137"/>
                  </a:cubicBezTo>
                  <a:lnTo>
                    <a:pt x="109638" y="1364137"/>
                  </a:lnTo>
                  <a:cubicBezTo>
                    <a:pt x="49086" y="1364137"/>
                    <a:pt x="0" y="1315050"/>
                    <a:pt x="0" y="1254499"/>
                  </a:cubicBezTo>
                  <a:lnTo>
                    <a:pt x="0" y="109638"/>
                  </a:lnTo>
                  <a:cubicBezTo>
                    <a:pt x="0" y="49086"/>
                    <a:pt x="49086" y="0"/>
                    <a:pt x="109638" y="0"/>
                  </a:cubicBezTo>
                  <a:close/>
                </a:path>
              </a:pathLst>
            </a:custGeom>
            <a:solidFill>
              <a:srgbClr val="00724B"/>
            </a:solidFill>
            <a:ln w="19050" cap="rnd">
              <a:solidFill>
                <a:srgbClr val="FFFFFF"/>
              </a:solidFill>
              <a:prstDash val="solid"/>
              <a:round/>
            </a:ln>
          </p:spPr>
          <p:txBody>
            <a:bodyPr/>
            <a:lstStyle/>
            <a:p>
              <a:endParaRPr lang="en-US" sz="1200"/>
            </a:p>
          </p:txBody>
        </p:sp>
        <p:sp>
          <p:nvSpPr>
            <p:cNvPr id="9" name="TextBox 9"/>
            <p:cNvSpPr txBox="1"/>
            <p:nvPr/>
          </p:nvSpPr>
          <p:spPr>
            <a:xfrm>
              <a:off x="0" y="-38100"/>
              <a:ext cx="948491" cy="1402237"/>
            </a:xfrm>
            <a:prstGeom prst="rect">
              <a:avLst/>
            </a:prstGeom>
          </p:spPr>
          <p:txBody>
            <a:bodyPr lIns="33867" tIns="33867" rIns="33867" bIns="33867" rtlCol="0" anchor="ctr"/>
            <a:lstStyle/>
            <a:p>
              <a:pPr algn="ctr">
                <a:lnSpc>
                  <a:spcPts val="1773"/>
                </a:lnSpc>
              </a:pPr>
              <a:endParaRPr sz="1200"/>
            </a:p>
          </p:txBody>
        </p:sp>
      </p:grpSp>
      <p:grpSp>
        <p:nvGrpSpPr>
          <p:cNvPr id="10" name="Group 10"/>
          <p:cNvGrpSpPr/>
          <p:nvPr/>
        </p:nvGrpSpPr>
        <p:grpSpPr>
          <a:xfrm>
            <a:off x="1856385" y="2078777"/>
            <a:ext cx="2359028" cy="3482123"/>
            <a:chOff x="0" y="0"/>
            <a:chExt cx="931962" cy="1375653"/>
          </a:xfrm>
        </p:grpSpPr>
        <p:sp>
          <p:nvSpPr>
            <p:cNvPr id="11" name="Freeform 11"/>
            <p:cNvSpPr/>
            <p:nvPr/>
          </p:nvSpPr>
          <p:spPr>
            <a:xfrm>
              <a:off x="0" y="0"/>
              <a:ext cx="931962" cy="1375653"/>
            </a:xfrm>
            <a:custGeom>
              <a:avLst/>
              <a:gdLst/>
              <a:ahLst/>
              <a:cxnLst/>
              <a:rect l="l" t="t" r="r" b="b"/>
              <a:pathLst>
                <a:path w="931962" h="1375653">
                  <a:moveTo>
                    <a:pt x="111582" y="0"/>
                  </a:moveTo>
                  <a:lnTo>
                    <a:pt x="820379" y="0"/>
                  </a:lnTo>
                  <a:cubicBezTo>
                    <a:pt x="882005" y="0"/>
                    <a:pt x="931962" y="49957"/>
                    <a:pt x="931962" y="111582"/>
                  </a:cubicBezTo>
                  <a:lnTo>
                    <a:pt x="931962" y="1264071"/>
                  </a:lnTo>
                  <a:cubicBezTo>
                    <a:pt x="931962" y="1325696"/>
                    <a:pt x="882005" y="1375653"/>
                    <a:pt x="820379" y="1375653"/>
                  </a:cubicBezTo>
                  <a:lnTo>
                    <a:pt x="111582" y="1375653"/>
                  </a:lnTo>
                  <a:cubicBezTo>
                    <a:pt x="49957" y="1375653"/>
                    <a:pt x="0" y="1325696"/>
                    <a:pt x="0" y="1264071"/>
                  </a:cubicBezTo>
                  <a:lnTo>
                    <a:pt x="0" y="111582"/>
                  </a:lnTo>
                  <a:cubicBezTo>
                    <a:pt x="0" y="49957"/>
                    <a:pt x="49957" y="0"/>
                    <a:pt x="111582" y="0"/>
                  </a:cubicBezTo>
                  <a:close/>
                </a:path>
              </a:pathLst>
            </a:custGeom>
            <a:solidFill>
              <a:srgbClr val="459476"/>
            </a:solidFill>
            <a:ln w="19050" cap="rnd">
              <a:solidFill>
                <a:srgbClr val="FFFFFF"/>
              </a:solidFill>
              <a:prstDash val="solid"/>
              <a:round/>
            </a:ln>
          </p:spPr>
          <p:txBody>
            <a:bodyPr/>
            <a:lstStyle/>
            <a:p>
              <a:endParaRPr lang="en-US" sz="1200"/>
            </a:p>
          </p:txBody>
        </p:sp>
        <p:sp>
          <p:nvSpPr>
            <p:cNvPr id="12" name="TextBox 12"/>
            <p:cNvSpPr txBox="1"/>
            <p:nvPr/>
          </p:nvSpPr>
          <p:spPr>
            <a:xfrm>
              <a:off x="0" y="-38100"/>
              <a:ext cx="931962" cy="1413753"/>
            </a:xfrm>
            <a:prstGeom prst="rect">
              <a:avLst/>
            </a:prstGeom>
          </p:spPr>
          <p:txBody>
            <a:bodyPr lIns="33867" tIns="33867" rIns="33867" bIns="33867" rtlCol="0" anchor="ctr"/>
            <a:lstStyle/>
            <a:p>
              <a:pPr algn="ctr">
                <a:lnSpc>
                  <a:spcPts val="1773"/>
                </a:lnSpc>
              </a:pPr>
              <a:endParaRPr sz="1200"/>
            </a:p>
          </p:txBody>
        </p:sp>
      </p:grpSp>
      <p:grpSp>
        <p:nvGrpSpPr>
          <p:cNvPr id="13" name="Group 13"/>
          <p:cNvGrpSpPr/>
          <p:nvPr/>
        </p:nvGrpSpPr>
        <p:grpSpPr>
          <a:xfrm>
            <a:off x="3553540" y="2088575"/>
            <a:ext cx="2098469" cy="3482123"/>
            <a:chOff x="0" y="0"/>
            <a:chExt cx="829025" cy="1375653"/>
          </a:xfrm>
        </p:grpSpPr>
        <p:sp>
          <p:nvSpPr>
            <p:cNvPr id="14" name="Freeform 14"/>
            <p:cNvSpPr/>
            <p:nvPr/>
          </p:nvSpPr>
          <p:spPr>
            <a:xfrm>
              <a:off x="0" y="0"/>
              <a:ext cx="829025" cy="1375653"/>
            </a:xfrm>
            <a:custGeom>
              <a:avLst/>
              <a:gdLst/>
              <a:ahLst/>
              <a:cxnLst/>
              <a:rect l="l" t="t" r="r" b="b"/>
              <a:pathLst>
                <a:path w="829025" h="1375653">
                  <a:moveTo>
                    <a:pt x="125437" y="0"/>
                  </a:moveTo>
                  <a:lnTo>
                    <a:pt x="703588" y="0"/>
                  </a:lnTo>
                  <a:cubicBezTo>
                    <a:pt x="772865" y="0"/>
                    <a:pt x="829025" y="56160"/>
                    <a:pt x="829025" y="125437"/>
                  </a:cubicBezTo>
                  <a:lnTo>
                    <a:pt x="829025" y="1250217"/>
                  </a:lnTo>
                  <a:cubicBezTo>
                    <a:pt x="829025" y="1283484"/>
                    <a:pt x="815809" y="1315390"/>
                    <a:pt x="792285" y="1338914"/>
                  </a:cubicBezTo>
                  <a:cubicBezTo>
                    <a:pt x="768761" y="1362438"/>
                    <a:pt x="736856" y="1375653"/>
                    <a:pt x="703588" y="1375653"/>
                  </a:cubicBezTo>
                  <a:lnTo>
                    <a:pt x="125437" y="1375653"/>
                  </a:lnTo>
                  <a:cubicBezTo>
                    <a:pt x="92169" y="1375653"/>
                    <a:pt x="60264" y="1362438"/>
                    <a:pt x="36740" y="1338914"/>
                  </a:cubicBezTo>
                  <a:cubicBezTo>
                    <a:pt x="13216" y="1315390"/>
                    <a:pt x="0" y="1283484"/>
                    <a:pt x="0" y="1250217"/>
                  </a:cubicBezTo>
                  <a:lnTo>
                    <a:pt x="0" y="125437"/>
                  </a:lnTo>
                  <a:cubicBezTo>
                    <a:pt x="0" y="92169"/>
                    <a:pt x="13216" y="60264"/>
                    <a:pt x="36740" y="36740"/>
                  </a:cubicBezTo>
                  <a:cubicBezTo>
                    <a:pt x="60264" y="13216"/>
                    <a:pt x="92169" y="0"/>
                    <a:pt x="125437" y="0"/>
                  </a:cubicBezTo>
                  <a:close/>
                </a:path>
              </a:pathLst>
            </a:custGeom>
            <a:solidFill>
              <a:srgbClr val="009CA6"/>
            </a:solidFill>
            <a:ln w="19050" cap="rnd">
              <a:solidFill>
                <a:srgbClr val="FFFFFF"/>
              </a:solidFill>
              <a:prstDash val="solid"/>
              <a:round/>
            </a:ln>
          </p:spPr>
          <p:txBody>
            <a:bodyPr/>
            <a:lstStyle/>
            <a:p>
              <a:endParaRPr lang="en-US" sz="1200"/>
            </a:p>
          </p:txBody>
        </p:sp>
        <p:sp>
          <p:nvSpPr>
            <p:cNvPr id="15" name="TextBox 15"/>
            <p:cNvSpPr txBox="1"/>
            <p:nvPr/>
          </p:nvSpPr>
          <p:spPr>
            <a:xfrm>
              <a:off x="0" y="-38100"/>
              <a:ext cx="829025" cy="1413753"/>
            </a:xfrm>
            <a:prstGeom prst="rect">
              <a:avLst/>
            </a:prstGeom>
          </p:spPr>
          <p:txBody>
            <a:bodyPr lIns="33867" tIns="33867" rIns="33867" bIns="33867" rtlCol="0" anchor="ctr"/>
            <a:lstStyle/>
            <a:p>
              <a:pPr algn="ctr">
                <a:lnSpc>
                  <a:spcPts val="1773"/>
                </a:lnSpc>
              </a:pPr>
              <a:endParaRPr sz="1200"/>
            </a:p>
          </p:txBody>
        </p:sp>
      </p:grpSp>
      <p:sp>
        <p:nvSpPr>
          <p:cNvPr id="16" name="TextBox 16"/>
          <p:cNvSpPr txBox="1"/>
          <p:nvPr/>
        </p:nvSpPr>
        <p:spPr>
          <a:xfrm>
            <a:off x="3680832" y="4130542"/>
            <a:ext cx="1589059" cy="1218732"/>
          </a:xfrm>
          <a:prstGeom prst="rect">
            <a:avLst/>
          </a:prstGeom>
        </p:spPr>
        <p:txBody>
          <a:bodyPr lIns="0" tIns="0" rIns="0" bIns="0" rtlCol="0" anchor="t">
            <a:spAutoFit/>
          </a:bodyPr>
          <a:lstStyle/>
          <a:p>
            <a:pPr algn="ctr">
              <a:lnSpc>
                <a:spcPts val="1600"/>
              </a:lnSpc>
            </a:pPr>
            <a:r>
              <a:rPr lang="en-US" sz="1333">
                <a:solidFill>
                  <a:srgbClr val="FFFFFF"/>
                </a:solidFill>
                <a:latin typeface="Helvetica Now Display 3"/>
                <a:ea typeface="Helvetica Now Display 3"/>
                <a:cs typeface="Helvetica Now Display 3"/>
                <a:sym typeface="Helvetica Now Display 3"/>
              </a:rPr>
              <a:t>Candidate + Line Mgr. [Coach Consultation- Processing feedback]</a:t>
            </a:r>
          </a:p>
          <a:p>
            <a:pPr algn="ctr">
              <a:lnSpc>
                <a:spcPts val="1600"/>
              </a:lnSpc>
            </a:pPr>
            <a:r>
              <a:rPr lang="en-US" sz="1333">
                <a:solidFill>
                  <a:srgbClr val="FFFFFF"/>
                </a:solidFill>
                <a:latin typeface="Helvetica Now Display 3"/>
                <a:ea typeface="Helvetica Now Display 3"/>
                <a:cs typeface="Helvetica Now Display 3"/>
                <a:sym typeface="Helvetica Now Display 3"/>
              </a:rPr>
              <a:t>(2 Weeks)</a:t>
            </a:r>
          </a:p>
        </p:txBody>
      </p:sp>
      <p:grpSp>
        <p:nvGrpSpPr>
          <p:cNvPr id="17" name="Group 17"/>
          <p:cNvGrpSpPr/>
          <p:nvPr/>
        </p:nvGrpSpPr>
        <p:grpSpPr>
          <a:xfrm>
            <a:off x="5250695" y="2088575"/>
            <a:ext cx="2387979" cy="3482123"/>
            <a:chOff x="0" y="0"/>
            <a:chExt cx="943399" cy="1375653"/>
          </a:xfrm>
        </p:grpSpPr>
        <p:sp>
          <p:nvSpPr>
            <p:cNvPr id="18" name="Freeform 18"/>
            <p:cNvSpPr/>
            <p:nvPr/>
          </p:nvSpPr>
          <p:spPr>
            <a:xfrm>
              <a:off x="0" y="0"/>
              <a:ext cx="943399" cy="1375653"/>
            </a:xfrm>
            <a:custGeom>
              <a:avLst/>
              <a:gdLst/>
              <a:ahLst/>
              <a:cxnLst/>
              <a:rect l="l" t="t" r="r" b="b"/>
              <a:pathLst>
                <a:path w="943399" h="1375653">
                  <a:moveTo>
                    <a:pt x="110229" y="0"/>
                  </a:moveTo>
                  <a:lnTo>
                    <a:pt x="833170" y="0"/>
                  </a:lnTo>
                  <a:cubicBezTo>
                    <a:pt x="894048" y="0"/>
                    <a:pt x="943399" y="49351"/>
                    <a:pt x="943399" y="110229"/>
                  </a:cubicBezTo>
                  <a:lnTo>
                    <a:pt x="943399" y="1265424"/>
                  </a:lnTo>
                  <a:cubicBezTo>
                    <a:pt x="943399" y="1326302"/>
                    <a:pt x="894048" y="1375653"/>
                    <a:pt x="833170" y="1375653"/>
                  </a:cubicBezTo>
                  <a:lnTo>
                    <a:pt x="110229" y="1375653"/>
                  </a:lnTo>
                  <a:cubicBezTo>
                    <a:pt x="80995" y="1375653"/>
                    <a:pt x="52957" y="1364040"/>
                    <a:pt x="32285" y="1343368"/>
                  </a:cubicBezTo>
                  <a:cubicBezTo>
                    <a:pt x="11613" y="1322696"/>
                    <a:pt x="0" y="1294659"/>
                    <a:pt x="0" y="1265424"/>
                  </a:cubicBezTo>
                  <a:lnTo>
                    <a:pt x="0" y="110229"/>
                  </a:lnTo>
                  <a:cubicBezTo>
                    <a:pt x="0" y="49351"/>
                    <a:pt x="49351" y="0"/>
                    <a:pt x="110229" y="0"/>
                  </a:cubicBezTo>
                  <a:close/>
                </a:path>
              </a:pathLst>
            </a:custGeom>
            <a:solidFill>
              <a:srgbClr val="015473"/>
            </a:solidFill>
            <a:ln w="19050" cap="rnd">
              <a:solidFill>
                <a:srgbClr val="FFFFFF"/>
              </a:solidFill>
              <a:prstDash val="solid"/>
              <a:round/>
            </a:ln>
          </p:spPr>
          <p:txBody>
            <a:bodyPr/>
            <a:lstStyle/>
            <a:p>
              <a:endParaRPr lang="en-US" sz="1200"/>
            </a:p>
          </p:txBody>
        </p:sp>
        <p:sp>
          <p:nvSpPr>
            <p:cNvPr id="19" name="TextBox 19"/>
            <p:cNvSpPr txBox="1"/>
            <p:nvPr/>
          </p:nvSpPr>
          <p:spPr>
            <a:xfrm>
              <a:off x="0" y="-38100"/>
              <a:ext cx="943399" cy="1413753"/>
            </a:xfrm>
            <a:prstGeom prst="rect">
              <a:avLst/>
            </a:prstGeom>
          </p:spPr>
          <p:txBody>
            <a:bodyPr lIns="33867" tIns="33867" rIns="33867" bIns="33867" rtlCol="0" anchor="ctr"/>
            <a:lstStyle/>
            <a:p>
              <a:pPr algn="ctr">
                <a:lnSpc>
                  <a:spcPts val="1773"/>
                </a:lnSpc>
              </a:pPr>
              <a:endParaRPr sz="1200"/>
            </a:p>
          </p:txBody>
        </p:sp>
      </p:grpSp>
      <p:grpSp>
        <p:nvGrpSpPr>
          <p:cNvPr id="20" name="Group 20"/>
          <p:cNvGrpSpPr/>
          <p:nvPr/>
        </p:nvGrpSpPr>
        <p:grpSpPr>
          <a:xfrm>
            <a:off x="6947850" y="2088575"/>
            <a:ext cx="2467857" cy="3482123"/>
            <a:chOff x="0" y="0"/>
            <a:chExt cx="974956" cy="1375653"/>
          </a:xfrm>
        </p:grpSpPr>
        <p:sp>
          <p:nvSpPr>
            <p:cNvPr id="21" name="Freeform 21"/>
            <p:cNvSpPr/>
            <p:nvPr/>
          </p:nvSpPr>
          <p:spPr>
            <a:xfrm>
              <a:off x="0" y="0"/>
              <a:ext cx="974956" cy="1375653"/>
            </a:xfrm>
            <a:custGeom>
              <a:avLst/>
              <a:gdLst/>
              <a:ahLst/>
              <a:cxnLst/>
              <a:rect l="l" t="t" r="r" b="b"/>
              <a:pathLst>
                <a:path w="974956" h="1375653">
                  <a:moveTo>
                    <a:pt x="106661" y="0"/>
                  </a:moveTo>
                  <a:lnTo>
                    <a:pt x="868295" y="0"/>
                  </a:lnTo>
                  <a:cubicBezTo>
                    <a:pt x="896583" y="0"/>
                    <a:pt x="923713" y="11238"/>
                    <a:pt x="943716" y="31240"/>
                  </a:cubicBezTo>
                  <a:cubicBezTo>
                    <a:pt x="963719" y="51243"/>
                    <a:pt x="974956" y="78373"/>
                    <a:pt x="974956" y="106661"/>
                  </a:cubicBezTo>
                  <a:lnTo>
                    <a:pt x="974956" y="1268992"/>
                  </a:lnTo>
                  <a:cubicBezTo>
                    <a:pt x="974956" y="1297280"/>
                    <a:pt x="963719" y="1324410"/>
                    <a:pt x="943716" y="1344413"/>
                  </a:cubicBezTo>
                  <a:cubicBezTo>
                    <a:pt x="923713" y="1364416"/>
                    <a:pt x="896583" y="1375653"/>
                    <a:pt x="868295" y="1375653"/>
                  </a:cubicBezTo>
                  <a:lnTo>
                    <a:pt x="106661" y="1375653"/>
                  </a:lnTo>
                  <a:cubicBezTo>
                    <a:pt x="78373" y="1375653"/>
                    <a:pt x="51243" y="1364416"/>
                    <a:pt x="31240" y="1344413"/>
                  </a:cubicBezTo>
                  <a:cubicBezTo>
                    <a:pt x="11238" y="1324410"/>
                    <a:pt x="0" y="1297280"/>
                    <a:pt x="0" y="1268992"/>
                  </a:cubicBezTo>
                  <a:lnTo>
                    <a:pt x="0" y="106661"/>
                  </a:lnTo>
                  <a:cubicBezTo>
                    <a:pt x="0" y="78373"/>
                    <a:pt x="11238" y="51243"/>
                    <a:pt x="31240" y="31240"/>
                  </a:cubicBezTo>
                  <a:cubicBezTo>
                    <a:pt x="51243" y="11238"/>
                    <a:pt x="78373" y="0"/>
                    <a:pt x="106661" y="0"/>
                  </a:cubicBezTo>
                  <a:close/>
                </a:path>
              </a:pathLst>
            </a:custGeom>
            <a:solidFill>
              <a:srgbClr val="009CA6"/>
            </a:solidFill>
            <a:ln w="19050" cap="rnd">
              <a:solidFill>
                <a:srgbClr val="FFFFFF"/>
              </a:solidFill>
              <a:prstDash val="solid"/>
              <a:round/>
            </a:ln>
          </p:spPr>
          <p:txBody>
            <a:bodyPr/>
            <a:lstStyle/>
            <a:p>
              <a:endParaRPr lang="en-US" sz="1200"/>
            </a:p>
          </p:txBody>
        </p:sp>
        <p:sp>
          <p:nvSpPr>
            <p:cNvPr id="22" name="TextBox 22"/>
            <p:cNvSpPr txBox="1"/>
            <p:nvPr/>
          </p:nvSpPr>
          <p:spPr>
            <a:xfrm>
              <a:off x="0" y="-38100"/>
              <a:ext cx="974956" cy="1413753"/>
            </a:xfrm>
            <a:prstGeom prst="rect">
              <a:avLst/>
            </a:prstGeom>
          </p:spPr>
          <p:txBody>
            <a:bodyPr lIns="33867" tIns="33867" rIns="33867" bIns="33867" rtlCol="0" anchor="ctr"/>
            <a:lstStyle/>
            <a:p>
              <a:pPr algn="ctr">
                <a:lnSpc>
                  <a:spcPts val="1773"/>
                </a:lnSpc>
              </a:pPr>
              <a:endParaRPr sz="1200"/>
            </a:p>
          </p:txBody>
        </p:sp>
      </p:grpSp>
      <p:grpSp>
        <p:nvGrpSpPr>
          <p:cNvPr id="23" name="Group 23"/>
          <p:cNvGrpSpPr/>
          <p:nvPr/>
        </p:nvGrpSpPr>
        <p:grpSpPr>
          <a:xfrm>
            <a:off x="8645004" y="2088575"/>
            <a:ext cx="2620257" cy="3482123"/>
            <a:chOff x="0" y="0"/>
            <a:chExt cx="1035163" cy="1375653"/>
          </a:xfrm>
        </p:grpSpPr>
        <p:sp>
          <p:nvSpPr>
            <p:cNvPr id="24" name="Freeform 24"/>
            <p:cNvSpPr/>
            <p:nvPr/>
          </p:nvSpPr>
          <p:spPr>
            <a:xfrm>
              <a:off x="0" y="0"/>
              <a:ext cx="1035163" cy="1375653"/>
            </a:xfrm>
            <a:custGeom>
              <a:avLst/>
              <a:gdLst/>
              <a:ahLst/>
              <a:cxnLst/>
              <a:rect l="l" t="t" r="r" b="b"/>
              <a:pathLst>
                <a:path w="1035163" h="1375653">
                  <a:moveTo>
                    <a:pt x="100458" y="0"/>
                  </a:moveTo>
                  <a:lnTo>
                    <a:pt x="934705" y="0"/>
                  </a:lnTo>
                  <a:cubicBezTo>
                    <a:pt x="990187" y="0"/>
                    <a:pt x="1035163" y="44976"/>
                    <a:pt x="1035163" y="100458"/>
                  </a:cubicBezTo>
                  <a:lnTo>
                    <a:pt x="1035163" y="1275196"/>
                  </a:lnTo>
                  <a:cubicBezTo>
                    <a:pt x="1035163" y="1301839"/>
                    <a:pt x="1024579" y="1327390"/>
                    <a:pt x="1005740" y="1346230"/>
                  </a:cubicBezTo>
                  <a:cubicBezTo>
                    <a:pt x="986900" y="1365069"/>
                    <a:pt x="961348" y="1375653"/>
                    <a:pt x="934705" y="1375653"/>
                  </a:cubicBezTo>
                  <a:lnTo>
                    <a:pt x="100458" y="1375653"/>
                  </a:lnTo>
                  <a:cubicBezTo>
                    <a:pt x="73815" y="1375653"/>
                    <a:pt x="48263" y="1365069"/>
                    <a:pt x="29423" y="1346230"/>
                  </a:cubicBezTo>
                  <a:cubicBezTo>
                    <a:pt x="10584" y="1327390"/>
                    <a:pt x="0" y="1301839"/>
                    <a:pt x="0" y="1275196"/>
                  </a:cubicBezTo>
                  <a:lnTo>
                    <a:pt x="0" y="100458"/>
                  </a:lnTo>
                  <a:cubicBezTo>
                    <a:pt x="0" y="73815"/>
                    <a:pt x="10584" y="48263"/>
                    <a:pt x="29423" y="29423"/>
                  </a:cubicBezTo>
                  <a:cubicBezTo>
                    <a:pt x="48263" y="10584"/>
                    <a:pt x="73815" y="0"/>
                    <a:pt x="100458" y="0"/>
                  </a:cubicBezTo>
                  <a:close/>
                </a:path>
              </a:pathLst>
            </a:custGeom>
            <a:solidFill>
              <a:srgbClr val="459476"/>
            </a:solidFill>
            <a:ln w="19050" cap="rnd">
              <a:solidFill>
                <a:srgbClr val="FFFFFF"/>
              </a:solidFill>
              <a:prstDash val="solid"/>
              <a:round/>
            </a:ln>
          </p:spPr>
          <p:txBody>
            <a:bodyPr/>
            <a:lstStyle/>
            <a:p>
              <a:endParaRPr lang="en-US" sz="1200"/>
            </a:p>
          </p:txBody>
        </p:sp>
        <p:sp>
          <p:nvSpPr>
            <p:cNvPr id="25" name="TextBox 25"/>
            <p:cNvSpPr txBox="1"/>
            <p:nvPr/>
          </p:nvSpPr>
          <p:spPr>
            <a:xfrm>
              <a:off x="0" y="-38100"/>
              <a:ext cx="1035163" cy="1413753"/>
            </a:xfrm>
            <a:prstGeom prst="rect">
              <a:avLst/>
            </a:prstGeom>
          </p:spPr>
          <p:txBody>
            <a:bodyPr lIns="33867" tIns="33867" rIns="33867" bIns="33867" rtlCol="0" anchor="ctr"/>
            <a:lstStyle/>
            <a:p>
              <a:pPr algn="ctr">
                <a:lnSpc>
                  <a:spcPts val="1773"/>
                </a:lnSpc>
              </a:pPr>
              <a:endParaRPr sz="1200"/>
            </a:p>
          </p:txBody>
        </p:sp>
      </p:grpSp>
      <p:grpSp>
        <p:nvGrpSpPr>
          <p:cNvPr id="26" name="Group 26"/>
          <p:cNvGrpSpPr/>
          <p:nvPr/>
        </p:nvGrpSpPr>
        <p:grpSpPr>
          <a:xfrm>
            <a:off x="10342159" y="2179529"/>
            <a:ext cx="1849841" cy="3391169"/>
            <a:chOff x="0" y="0"/>
            <a:chExt cx="909087" cy="1375653"/>
          </a:xfrm>
        </p:grpSpPr>
        <p:sp>
          <p:nvSpPr>
            <p:cNvPr id="27" name="Freeform 27"/>
            <p:cNvSpPr/>
            <p:nvPr/>
          </p:nvSpPr>
          <p:spPr>
            <a:xfrm>
              <a:off x="0" y="0"/>
              <a:ext cx="909087" cy="1375653"/>
            </a:xfrm>
            <a:custGeom>
              <a:avLst/>
              <a:gdLst/>
              <a:ahLst/>
              <a:cxnLst/>
              <a:rect l="l" t="t" r="r" b="b"/>
              <a:pathLst>
                <a:path w="909087" h="1375653">
                  <a:moveTo>
                    <a:pt x="114390" y="0"/>
                  </a:moveTo>
                  <a:lnTo>
                    <a:pt x="794697" y="0"/>
                  </a:lnTo>
                  <a:cubicBezTo>
                    <a:pt x="825035" y="0"/>
                    <a:pt x="854131" y="12052"/>
                    <a:pt x="875583" y="33504"/>
                  </a:cubicBezTo>
                  <a:cubicBezTo>
                    <a:pt x="897035" y="54956"/>
                    <a:pt x="909087" y="84052"/>
                    <a:pt x="909087" y="114390"/>
                  </a:cubicBezTo>
                  <a:lnTo>
                    <a:pt x="909087" y="1261264"/>
                  </a:lnTo>
                  <a:cubicBezTo>
                    <a:pt x="909087" y="1291602"/>
                    <a:pt x="897035" y="1320697"/>
                    <a:pt x="875583" y="1342149"/>
                  </a:cubicBezTo>
                  <a:cubicBezTo>
                    <a:pt x="854131" y="1363602"/>
                    <a:pt x="825035" y="1375653"/>
                    <a:pt x="794697" y="1375653"/>
                  </a:cubicBezTo>
                  <a:lnTo>
                    <a:pt x="114390" y="1375653"/>
                  </a:lnTo>
                  <a:cubicBezTo>
                    <a:pt x="84052" y="1375653"/>
                    <a:pt x="54956" y="1363602"/>
                    <a:pt x="33504" y="1342149"/>
                  </a:cubicBezTo>
                  <a:cubicBezTo>
                    <a:pt x="12052" y="1320697"/>
                    <a:pt x="0" y="1291602"/>
                    <a:pt x="0" y="1261264"/>
                  </a:cubicBezTo>
                  <a:lnTo>
                    <a:pt x="0" y="114390"/>
                  </a:lnTo>
                  <a:cubicBezTo>
                    <a:pt x="0" y="84052"/>
                    <a:pt x="12052" y="54956"/>
                    <a:pt x="33504" y="33504"/>
                  </a:cubicBezTo>
                  <a:cubicBezTo>
                    <a:pt x="54956" y="12052"/>
                    <a:pt x="84052" y="0"/>
                    <a:pt x="114390" y="0"/>
                  </a:cubicBezTo>
                  <a:close/>
                </a:path>
              </a:pathLst>
            </a:custGeom>
            <a:solidFill>
              <a:srgbClr val="00724B"/>
            </a:solidFill>
            <a:ln w="19050" cap="rnd">
              <a:solidFill>
                <a:srgbClr val="FFFFFF"/>
              </a:solidFill>
              <a:prstDash val="solid"/>
              <a:round/>
            </a:ln>
          </p:spPr>
          <p:txBody>
            <a:bodyPr/>
            <a:lstStyle/>
            <a:p>
              <a:endParaRPr lang="en-US" sz="1200"/>
            </a:p>
          </p:txBody>
        </p:sp>
        <p:sp>
          <p:nvSpPr>
            <p:cNvPr id="28" name="TextBox 28"/>
            <p:cNvSpPr txBox="1"/>
            <p:nvPr/>
          </p:nvSpPr>
          <p:spPr>
            <a:xfrm>
              <a:off x="0" y="-38100"/>
              <a:ext cx="909087" cy="1413753"/>
            </a:xfrm>
            <a:prstGeom prst="rect">
              <a:avLst/>
            </a:prstGeom>
          </p:spPr>
          <p:txBody>
            <a:bodyPr lIns="33867" tIns="33867" rIns="33867" bIns="33867" rtlCol="0" anchor="ctr"/>
            <a:lstStyle/>
            <a:p>
              <a:pPr algn="ctr">
                <a:lnSpc>
                  <a:spcPts val="1773"/>
                </a:lnSpc>
              </a:pPr>
              <a:endParaRPr sz="1200"/>
            </a:p>
          </p:txBody>
        </p:sp>
      </p:grpSp>
      <p:sp>
        <p:nvSpPr>
          <p:cNvPr id="29" name="Freeform 29"/>
          <p:cNvSpPr/>
          <p:nvPr/>
        </p:nvSpPr>
        <p:spPr>
          <a:xfrm>
            <a:off x="530309" y="3076804"/>
            <a:ext cx="949087" cy="624025"/>
          </a:xfrm>
          <a:custGeom>
            <a:avLst/>
            <a:gdLst/>
            <a:ahLst/>
            <a:cxnLst/>
            <a:rect l="l" t="t" r="r" b="b"/>
            <a:pathLst>
              <a:path w="1423631" h="936038">
                <a:moveTo>
                  <a:pt x="0" y="0"/>
                </a:moveTo>
                <a:lnTo>
                  <a:pt x="1423631" y="0"/>
                </a:lnTo>
                <a:lnTo>
                  <a:pt x="1423631" y="936038"/>
                </a:lnTo>
                <a:lnTo>
                  <a:pt x="0" y="93603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sz="1200"/>
          </a:p>
        </p:txBody>
      </p:sp>
      <p:sp>
        <p:nvSpPr>
          <p:cNvPr id="30" name="Freeform 30"/>
          <p:cNvSpPr/>
          <p:nvPr/>
        </p:nvSpPr>
        <p:spPr>
          <a:xfrm>
            <a:off x="2410062" y="3088004"/>
            <a:ext cx="762478" cy="762478"/>
          </a:xfrm>
          <a:custGeom>
            <a:avLst/>
            <a:gdLst/>
            <a:ahLst/>
            <a:cxnLst/>
            <a:rect l="l" t="t" r="r" b="b"/>
            <a:pathLst>
              <a:path w="1143717" h="1143717">
                <a:moveTo>
                  <a:pt x="0" y="0"/>
                </a:moveTo>
                <a:lnTo>
                  <a:pt x="1143717" y="0"/>
                </a:lnTo>
                <a:lnTo>
                  <a:pt x="1143717" y="1143717"/>
                </a:lnTo>
                <a:lnTo>
                  <a:pt x="0" y="114371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sz="1200"/>
          </a:p>
        </p:txBody>
      </p:sp>
      <p:sp>
        <p:nvSpPr>
          <p:cNvPr id="31" name="TextBox 31"/>
          <p:cNvSpPr txBox="1"/>
          <p:nvPr/>
        </p:nvSpPr>
        <p:spPr>
          <a:xfrm>
            <a:off x="7033689" y="4130541"/>
            <a:ext cx="1589059" cy="808363"/>
          </a:xfrm>
          <a:prstGeom prst="rect">
            <a:avLst/>
          </a:prstGeom>
        </p:spPr>
        <p:txBody>
          <a:bodyPr lIns="0" tIns="0" rIns="0" bIns="0" rtlCol="0" anchor="t">
            <a:spAutoFit/>
          </a:bodyPr>
          <a:lstStyle/>
          <a:p>
            <a:pPr algn="ctr">
              <a:lnSpc>
                <a:spcPts val="1600"/>
              </a:lnSpc>
            </a:pPr>
            <a:r>
              <a:rPr lang="en-US" sz="1333">
                <a:solidFill>
                  <a:srgbClr val="FFFFFF"/>
                </a:solidFill>
                <a:latin typeface="Helvetica Now Display 3"/>
                <a:ea typeface="Helvetica Now Display 3"/>
                <a:cs typeface="Helvetica Now Display 3"/>
                <a:sym typeface="Helvetica Now Display 3"/>
              </a:rPr>
              <a:t>Candidate + Line Mgr.</a:t>
            </a:r>
          </a:p>
          <a:p>
            <a:pPr algn="ctr">
              <a:lnSpc>
                <a:spcPts val="1600"/>
              </a:lnSpc>
            </a:pPr>
            <a:r>
              <a:rPr lang="en-US" sz="1333">
                <a:solidFill>
                  <a:srgbClr val="FFFFFF"/>
                </a:solidFill>
                <a:latin typeface="Helvetica Now Display 3"/>
                <a:ea typeface="Helvetica Now Display 3"/>
                <a:cs typeface="Helvetica Now Display 3"/>
                <a:sym typeface="Helvetica Now Display 3"/>
              </a:rPr>
              <a:t>[Mentor Guidance]</a:t>
            </a:r>
          </a:p>
          <a:p>
            <a:pPr algn="ctr">
              <a:lnSpc>
                <a:spcPts val="1600"/>
              </a:lnSpc>
            </a:pPr>
            <a:r>
              <a:rPr lang="en-US" sz="1333">
                <a:solidFill>
                  <a:srgbClr val="FFFFFF"/>
                </a:solidFill>
                <a:latin typeface="Helvetica Now Display 3"/>
                <a:ea typeface="Helvetica Now Display 3"/>
                <a:cs typeface="Helvetica Now Display 3"/>
                <a:sym typeface="Helvetica Now Display 3"/>
              </a:rPr>
              <a:t>[1:1 Coaching]</a:t>
            </a:r>
          </a:p>
        </p:txBody>
      </p:sp>
      <p:sp>
        <p:nvSpPr>
          <p:cNvPr id="32" name="Freeform 32"/>
          <p:cNvSpPr/>
          <p:nvPr/>
        </p:nvSpPr>
        <p:spPr>
          <a:xfrm>
            <a:off x="3852971" y="3274350"/>
            <a:ext cx="1092380" cy="576133"/>
          </a:xfrm>
          <a:custGeom>
            <a:avLst/>
            <a:gdLst/>
            <a:ahLst/>
            <a:cxnLst/>
            <a:rect l="l" t="t" r="r" b="b"/>
            <a:pathLst>
              <a:path w="1638570" h="864199">
                <a:moveTo>
                  <a:pt x="0" y="0"/>
                </a:moveTo>
                <a:lnTo>
                  <a:pt x="1638571" y="0"/>
                </a:lnTo>
                <a:lnTo>
                  <a:pt x="1638571" y="864199"/>
                </a:lnTo>
                <a:lnTo>
                  <a:pt x="0" y="864199"/>
                </a:lnTo>
                <a:lnTo>
                  <a:pt x="0" y="0"/>
                </a:lnTo>
                <a:close/>
              </a:path>
            </a:pathLst>
          </a:custGeom>
          <a:blipFill>
            <a:blip r:embed="rId7">
              <a:extLst>
                <a:ext uri="{96DAC541-7B7A-43D3-8B79-37D633B846F1}">
                  <asvg:svgBlip xmlns:asvg="http://schemas.microsoft.com/office/drawing/2016/SVG/main" r:embed="rId8"/>
                </a:ext>
              </a:extLst>
            </a:blip>
            <a:stretch>
              <a:fillRect t="-35094"/>
            </a:stretch>
          </a:blipFill>
        </p:spPr>
        <p:txBody>
          <a:bodyPr/>
          <a:lstStyle/>
          <a:p>
            <a:endParaRPr lang="en-US" sz="1200"/>
          </a:p>
        </p:txBody>
      </p:sp>
      <p:sp>
        <p:nvSpPr>
          <p:cNvPr id="33" name="Freeform 33"/>
          <p:cNvSpPr/>
          <p:nvPr/>
        </p:nvSpPr>
        <p:spPr>
          <a:xfrm>
            <a:off x="7394424" y="3263913"/>
            <a:ext cx="867589" cy="873831"/>
          </a:xfrm>
          <a:custGeom>
            <a:avLst/>
            <a:gdLst/>
            <a:ahLst/>
            <a:cxnLst/>
            <a:rect l="l" t="t" r="r" b="b"/>
            <a:pathLst>
              <a:path w="1301384" h="1310746">
                <a:moveTo>
                  <a:pt x="0" y="0"/>
                </a:moveTo>
                <a:lnTo>
                  <a:pt x="1301384" y="0"/>
                </a:lnTo>
                <a:lnTo>
                  <a:pt x="1301384" y="1310746"/>
                </a:lnTo>
                <a:lnTo>
                  <a:pt x="0" y="1310746"/>
                </a:lnTo>
                <a:lnTo>
                  <a:pt x="0" y="0"/>
                </a:lnTo>
                <a:close/>
              </a:path>
            </a:pathLst>
          </a:custGeom>
          <a:blipFill>
            <a:blip r:embed="rId9"/>
            <a:stretch>
              <a:fillRect/>
            </a:stretch>
          </a:blipFill>
        </p:spPr>
        <p:txBody>
          <a:bodyPr/>
          <a:lstStyle/>
          <a:p>
            <a:endParaRPr lang="en-US" sz="1200"/>
          </a:p>
        </p:txBody>
      </p:sp>
      <p:sp>
        <p:nvSpPr>
          <p:cNvPr id="34" name="Freeform 34"/>
          <p:cNvSpPr/>
          <p:nvPr/>
        </p:nvSpPr>
        <p:spPr>
          <a:xfrm>
            <a:off x="5677541" y="3199049"/>
            <a:ext cx="845059" cy="845059"/>
          </a:xfrm>
          <a:custGeom>
            <a:avLst/>
            <a:gdLst/>
            <a:ahLst/>
            <a:cxnLst/>
            <a:rect l="l" t="t" r="r" b="b"/>
            <a:pathLst>
              <a:path w="1267588" h="1267588">
                <a:moveTo>
                  <a:pt x="0" y="0"/>
                </a:moveTo>
                <a:lnTo>
                  <a:pt x="1267589" y="0"/>
                </a:lnTo>
                <a:lnTo>
                  <a:pt x="1267589" y="1267588"/>
                </a:lnTo>
                <a:lnTo>
                  <a:pt x="0" y="1267588"/>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sz="1200"/>
          </a:p>
        </p:txBody>
      </p:sp>
      <p:sp>
        <p:nvSpPr>
          <p:cNvPr id="35" name="Freeform 35"/>
          <p:cNvSpPr/>
          <p:nvPr/>
        </p:nvSpPr>
        <p:spPr>
          <a:xfrm>
            <a:off x="10878607" y="3175761"/>
            <a:ext cx="773308" cy="773308"/>
          </a:xfrm>
          <a:custGeom>
            <a:avLst/>
            <a:gdLst/>
            <a:ahLst/>
            <a:cxnLst/>
            <a:rect l="l" t="t" r="r" b="b"/>
            <a:pathLst>
              <a:path w="1159962" h="1159962">
                <a:moveTo>
                  <a:pt x="0" y="0"/>
                </a:moveTo>
                <a:lnTo>
                  <a:pt x="1159963" y="0"/>
                </a:lnTo>
                <a:lnTo>
                  <a:pt x="1159963" y="1159963"/>
                </a:lnTo>
                <a:lnTo>
                  <a:pt x="0" y="1159963"/>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sz="1200"/>
          </a:p>
        </p:txBody>
      </p:sp>
      <p:sp>
        <p:nvSpPr>
          <p:cNvPr id="36" name="Freeform 36"/>
          <p:cNvSpPr/>
          <p:nvPr/>
        </p:nvSpPr>
        <p:spPr>
          <a:xfrm>
            <a:off x="9091244" y="3115600"/>
            <a:ext cx="855349" cy="855349"/>
          </a:xfrm>
          <a:custGeom>
            <a:avLst/>
            <a:gdLst/>
            <a:ahLst/>
            <a:cxnLst/>
            <a:rect l="l" t="t" r="r" b="b"/>
            <a:pathLst>
              <a:path w="1283024" h="1283024">
                <a:moveTo>
                  <a:pt x="0" y="0"/>
                </a:moveTo>
                <a:lnTo>
                  <a:pt x="1283024" y="0"/>
                </a:lnTo>
                <a:lnTo>
                  <a:pt x="1283024" y="1283024"/>
                </a:lnTo>
                <a:lnTo>
                  <a:pt x="0" y="12830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sz="1200"/>
          </a:p>
        </p:txBody>
      </p:sp>
      <p:sp>
        <p:nvSpPr>
          <p:cNvPr id="37" name="TextBox 37"/>
          <p:cNvSpPr txBox="1"/>
          <p:nvPr/>
        </p:nvSpPr>
        <p:spPr>
          <a:xfrm>
            <a:off x="967978" y="517227"/>
            <a:ext cx="7058422" cy="795987"/>
          </a:xfrm>
          <a:prstGeom prst="rect">
            <a:avLst/>
          </a:prstGeom>
        </p:spPr>
        <p:txBody>
          <a:bodyPr wrap="square" lIns="0" tIns="0" rIns="0" bIns="0" rtlCol="0" anchor="t">
            <a:spAutoFit/>
          </a:bodyPr>
          <a:lstStyle/>
          <a:p>
            <a:pPr>
              <a:lnSpc>
                <a:spcPts val="3199"/>
              </a:lnSpc>
              <a:spcBef>
                <a:spcPct val="0"/>
              </a:spcBef>
            </a:pPr>
            <a:r>
              <a:rPr lang="en-US" sz="2666" b="1" dirty="0">
                <a:solidFill>
                  <a:srgbClr val="FFFFFF"/>
                </a:solidFill>
                <a:latin typeface="Helvetica Now Display 1"/>
                <a:ea typeface="Helvetica Now Display 1"/>
                <a:cs typeface="Helvetica Now Display 1"/>
                <a:sym typeface="Helvetica Now Display 1"/>
              </a:rPr>
              <a:t>Succession Planning - Targeted Development</a:t>
            </a:r>
          </a:p>
        </p:txBody>
      </p:sp>
      <p:sp>
        <p:nvSpPr>
          <p:cNvPr id="38" name="TextBox 38"/>
          <p:cNvSpPr txBox="1"/>
          <p:nvPr/>
        </p:nvSpPr>
        <p:spPr>
          <a:xfrm>
            <a:off x="967978" y="5998699"/>
            <a:ext cx="10264185" cy="564257"/>
          </a:xfrm>
          <a:prstGeom prst="rect">
            <a:avLst/>
          </a:prstGeom>
        </p:spPr>
        <p:txBody>
          <a:bodyPr lIns="0" tIns="0" rIns="0" bIns="0" rtlCol="0" anchor="t">
            <a:spAutoFit/>
          </a:bodyPr>
          <a:lstStyle/>
          <a:p>
            <a:pPr algn="ctr">
              <a:lnSpc>
                <a:spcPts val="2239"/>
              </a:lnSpc>
            </a:pPr>
            <a:r>
              <a:rPr lang="en-US" sz="1866">
                <a:solidFill>
                  <a:srgbClr val="201547"/>
                </a:solidFill>
                <a:latin typeface="Helvetica Now Display 1"/>
                <a:ea typeface="Helvetica Now Display 1"/>
                <a:cs typeface="Helvetica Now Display 1"/>
                <a:sym typeface="Helvetica Now Display 1"/>
              </a:rPr>
              <a:t>To Get Started</a:t>
            </a:r>
          </a:p>
          <a:p>
            <a:pPr algn="ctr">
              <a:lnSpc>
                <a:spcPts val="2239"/>
              </a:lnSpc>
            </a:pPr>
            <a:r>
              <a:rPr lang="en-US" sz="1866">
                <a:solidFill>
                  <a:srgbClr val="201547"/>
                </a:solidFill>
                <a:latin typeface="Helvetica Now Display 3"/>
                <a:ea typeface="Helvetica Now Display 3"/>
                <a:cs typeface="Helvetica Now Display 3"/>
                <a:sym typeface="Helvetica Now Display 3"/>
              </a:rPr>
              <a:t>Successor Onboarding Session (1 Week after Selection)</a:t>
            </a:r>
          </a:p>
        </p:txBody>
      </p:sp>
      <p:sp>
        <p:nvSpPr>
          <p:cNvPr id="39" name="TextBox 39"/>
          <p:cNvSpPr txBox="1"/>
          <p:nvPr/>
        </p:nvSpPr>
        <p:spPr>
          <a:xfrm>
            <a:off x="231285" y="3913131"/>
            <a:ext cx="1547134" cy="1013547"/>
          </a:xfrm>
          <a:prstGeom prst="rect">
            <a:avLst/>
          </a:prstGeom>
        </p:spPr>
        <p:txBody>
          <a:bodyPr lIns="0" tIns="0" rIns="0" bIns="0" rtlCol="0" anchor="t">
            <a:spAutoFit/>
          </a:bodyPr>
          <a:lstStyle/>
          <a:p>
            <a:pPr marL="285750" indent="-285750" algn="ctr">
              <a:lnSpc>
                <a:spcPts val="1600"/>
              </a:lnSpc>
              <a:buFont typeface="Arial" panose="020B0604020202020204" pitchFamily="34" charset="0"/>
              <a:buChar char="•"/>
            </a:pPr>
            <a:r>
              <a:rPr lang="en-US" sz="1333" dirty="0">
                <a:solidFill>
                  <a:srgbClr val="FFFFFF"/>
                </a:solidFill>
                <a:latin typeface="Helvetica Now Display 3"/>
                <a:ea typeface="Helvetica Now Display 3"/>
                <a:cs typeface="Helvetica Now Display 3"/>
                <a:sym typeface="Helvetica Now Display 3"/>
              </a:rPr>
              <a:t>Assessment Reports</a:t>
            </a:r>
          </a:p>
          <a:p>
            <a:pPr algn="ctr">
              <a:lnSpc>
                <a:spcPts val="1600"/>
              </a:lnSpc>
            </a:pPr>
            <a:r>
              <a:rPr lang="en-US" sz="1333" dirty="0">
                <a:solidFill>
                  <a:srgbClr val="FFFFFF"/>
                </a:solidFill>
                <a:latin typeface="Helvetica Now Display 3"/>
                <a:ea typeface="Helvetica Now Display 3"/>
                <a:cs typeface="Helvetica Now Display 3"/>
                <a:sym typeface="Helvetica Now Display 3"/>
              </a:rPr>
              <a:t>•Talent Card Creation</a:t>
            </a:r>
          </a:p>
          <a:p>
            <a:pPr algn="ctr">
              <a:lnSpc>
                <a:spcPts val="1600"/>
              </a:lnSpc>
            </a:pPr>
            <a:r>
              <a:rPr lang="en-US" sz="1333" dirty="0">
                <a:solidFill>
                  <a:srgbClr val="FFFFFF"/>
                </a:solidFill>
                <a:latin typeface="Helvetica Now Display 3"/>
                <a:ea typeface="Helvetica Now Display 3"/>
                <a:cs typeface="Helvetica Now Display 3"/>
                <a:sym typeface="Helvetica Now Display 3"/>
              </a:rPr>
              <a:t>(2 Wks.) </a:t>
            </a:r>
          </a:p>
        </p:txBody>
      </p:sp>
      <p:sp>
        <p:nvSpPr>
          <p:cNvPr id="40" name="TextBox 40"/>
          <p:cNvSpPr txBox="1"/>
          <p:nvPr/>
        </p:nvSpPr>
        <p:spPr>
          <a:xfrm>
            <a:off x="231285" y="2381902"/>
            <a:ext cx="1547134" cy="487313"/>
          </a:xfrm>
          <a:prstGeom prst="rect">
            <a:avLst/>
          </a:prstGeom>
        </p:spPr>
        <p:txBody>
          <a:bodyPr lIns="0" tIns="0" rIns="0" bIns="0" rtlCol="0" anchor="t">
            <a:spAutoFit/>
          </a:bodyPr>
          <a:lstStyle/>
          <a:p>
            <a:pPr algn="ctr">
              <a:lnSpc>
                <a:spcPts val="1920"/>
              </a:lnSpc>
            </a:pPr>
            <a:r>
              <a:rPr lang="en-US" sz="1600" dirty="0">
                <a:solidFill>
                  <a:srgbClr val="FFFFFF"/>
                </a:solidFill>
                <a:latin typeface="Helvetica Now Display 1"/>
                <a:ea typeface="Helvetica Now Display 1"/>
                <a:cs typeface="Helvetica Now Display 1"/>
                <a:sym typeface="Helvetica Now Display 1"/>
              </a:rPr>
              <a:t>Successors Reports</a:t>
            </a:r>
          </a:p>
        </p:txBody>
      </p:sp>
      <p:sp>
        <p:nvSpPr>
          <p:cNvPr id="41" name="TextBox 41"/>
          <p:cNvSpPr txBox="1"/>
          <p:nvPr/>
        </p:nvSpPr>
        <p:spPr>
          <a:xfrm>
            <a:off x="1957248" y="4120744"/>
            <a:ext cx="1589059" cy="1218732"/>
          </a:xfrm>
          <a:prstGeom prst="rect">
            <a:avLst/>
          </a:prstGeom>
        </p:spPr>
        <p:txBody>
          <a:bodyPr lIns="0" tIns="0" rIns="0" bIns="0" rtlCol="0" anchor="t">
            <a:spAutoFit/>
          </a:bodyPr>
          <a:lstStyle/>
          <a:p>
            <a:pPr algn="ctr">
              <a:lnSpc>
                <a:spcPts val="1600"/>
              </a:lnSpc>
            </a:pPr>
            <a:r>
              <a:rPr lang="en-US" sz="1333">
                <a:solidFill>
                  <a:srgbClr val="FFFFFF"/>
                </a:solidFill>
                <a:latin typeface="Helvetica Now Display 3"/>
                <a:ea typeface="Helvetica Now Display 3"/>
                <a:cs typeface="Helvetica Now Display 3"/>
                <a:sym typeface="Helvetica Now Display 3"/>
              </a:rPr>
              <a:t>•Complete Clifton strength Assessments + 360 Degree Assessment</a:t>
            </a:r>
          </a:p>
          <a:p>
            <a:pPr algn="ctr">
              <a:lnSpc>
                <a:spcPts val="1600"/>
              </a:lnSpc>
            </a:pPr>
            <a:r>
              <a:rPr lang="en-US" sz="1333">
                <a:solidFill>
                  <a:srgbClr val="FFFFFF"/>
                </a:solidFill>
                <a:latin typeface="Helvetica Now Display 3"/>
                <a:ea typeface="Helvetica Now Display 3"/>
                <a:cs typeface="Helvetica Now Display 3"/>
                <a:sym typeface="Helvetica Now Display 3"/>
              </a:rPr>
              <a:t>Candidate</a:t>
            </a:r>
          </a:p>
          <a:p>
            <a:pPr algn="ctr">
              <a:lnSpc>
                <a:spcPts val="1600"/>
              </a:lnSpc>
            </a:pPr>
            <a:r>
              <a:rPr lang="en-US" sz="1333">
                <a:solidFill>
                  <a:srgbClr val="FFFFFF"/>
                </a:solidFill>
                <a:latin typeface="Helvetica Now Display 3"/>
                <a:ea typeface="Helvetica Now Display 3"/>
                <a:cs typeface="Helvetica Now Display 3"/>
                <a:sym typeface="Helvetica Now Display 3"/>
              </a:rPr>
              <a:t>(3 Weeks)</a:t>
            </a:r>
          </a:p>
        </p:txBody>
      </p:sp>
      <p:sp>
        <p:nvSpPr>
          <p:cNvPr id="42" name="TextBox 42"/>
          <p:cNvSpPr txBox="1"/>
          <p:nvPr/>
        </p:nvSpPr>
        <p:spPr>
          <a:xfrm>
            <a:off x="1928440" y="2381902"/>
            <a:ext cx="1547134" cy="487313"/>
          </a:xfrm>
          <a:prstGeom prst="rect">
            <a:avLst/>
          </a:prstGeom>
        </p:spPr>
        <p:txBody>
          <a:bodyPr lIns="0" tIns="0" rIns="0" bIns="0" rtlCol="0" anchor="t">
            <a:spAutoFit/>
          </a:bodyPr>
          <a:lstStyle/>
          <a:p>
            <a:pPr algn="ctr">
              <a:lnSpc>
                <a:spcPts val="1920"/>
              </a:lnSpc>
            </a:pPr>
            <a:r>
              <a:rPr lang="en-US" sz="1600">
                <a:solidFill>
                  <a:srgbClr val="FFFFFF"/>
                </a:solidFill>
                <a:latin typeface="Helvetica Now Display 1"/>
                <a:ea typeface="Helvetica Now Display 1"/>
                <a:cs typeface="Helvetica Now Display 1"/>
                <a:sym typeface="Helvetica Now Display 1"/>
              </a:rPr>
              <a:t>Developmental Assessment</a:t>
            </a:r>
          </a:p>
        </p:txBody>
      </p:sp>
      <p:sp>
        <p:nvSpPr>
          <p:cNvPr id="43" name="TextBox 43"/>
          <p:cNvSpPr txBox="1"/>
          <p:nvPr/>
        </p:nvSpPr>
        <p:spPr>
          <a:xfrm>
            <a:off x="3625594" y="2391700"/>
            <a:ext cx="1547134" cy="730969"/>
          </a:xfrm>
          <a:prstGeom prst="rect">
            <a:avLst/>
          </a:prstGeom>
        </p:spPr>
        <p:txBody>
          <a:bodyPr lIns="0" tIns="0" rIns="0" bIns="0" rtlCol="0" anchor="t">
            <a:spAutoFit/>
          </a:bodyPr>
          <a:lstStyle/>
          <a:p>
            <a:pPr algn="ctr">
              <a:lnSpc>
                <a:spcPts val="1920"/>
              </a:lnSpc>
            </a:pPr>
            <a:r>
              <a:rPr lang="en-US" sz="1600">
                <a:solidFill>
                  <a:srgbClr val="FFFFFF"/>
                </a:solidFill>
                <a:latin typeface="Helvetica Now Display 1"/>
                <a:ea typeface="Helvetica Now Display 1"/>
                <a:cs typeface="Helvetica Now Display 1"/>
                <a:sym typeface="Helvetica Now Display 1"/>
              </a:rPr>
              <a:t>Creation of Development Plan</a:t>
            </a:r>
          </a:p>
        </p:txBody>
      </p:sp>
      <p:sp>
        <p:nvSpPr>
          <p:cNvPr id="44" name="TextBox 44"/>
          <p:cNvSpPr txBox="1"/>
          <p:nvPr/>
        </p:nvSpPr>
        <p:spPr>
          <a:xfrm>
            <a:off x="5358791" y="4119148"/>
            <a:ext cx="1589059" cy="1013547"/>
          </a:xfrm>
          <a:prstGeom prst="rect">
            <a:avLst/>
          </a:prstGeom>
        </p:spPr>
        <p:txBody>
          <a:bodyPr lIns="0" tIns="0" rIns="0" bIns="0" rtlCol="0" anchor="t">
            <a:spAutoFit/>
          </a:bodyPr>
          <a:lstStyle/>
          <a:p>
            <a:pPr algn="ctr">
              <a:lnSpc>
                <a:spcPts val="1600"/>
              </a:lnSpc>
            </a:pPr>
            <a:r>
              <a:rPr lang="en-US" sz="1333">
                <a:solidFill>
                  <a:srgbClr val="FFFFFF"/>
                </a:solidFill>
                <a:latin typeface="Helvetica Now Display 3"/>
                <a:ea typeface="Helvetica Now Display 3"/>
                <a:cs typeface="Helvetica Now Display 3"/>
                <a:sym typeface="Helvetica Now Display 3"/>
              </a:rPr>
              <a:t>Candidate + Line Mgr. Succession Panel [Full candidate file]</a:t>
            </a:r>
          </a:p>
          <a:p>
            <a:pPr algn="ctr">
              <a:lnSpc>
                <a:spcPts val="1600"/>
              </a:lnSpc>
            </a:pPr>
            <a:r>
              <a:rPr lang="en-US" sz="1333">
                <a:solidFill>
                  <a:srgbClr val="FFFFFF"/>
                </a:solidFill>
                <a:latin typeface="Helvetica Now Display 3"/>
                <a:ea typeface="Helvetica Now Display 3"/>
                <a:cs typeface="Helvetica Now Display 3"/>
                <a:sym typeface="Helvetica Now Display 3"/>
              </a:rPr>
              <a:t>(1 Week)</a:t>
            </a:r>
          </a:p>
        </p:txBody>
      </p:sp>
      <p:sp>
        <p:nvSpPr>
          <p:cNvPr id="45" name="TextBox 45"/>
          <p:cNvSpPr txBox="1"/>
          <p:nvPr/>
        </p:nvSpPr>
        <p:spPr>
          <a:xfrm>
            <a:off x="5322749" y="2391700"/>
            <a:ext cx="1547134" cy="487313"/>
          </a:xfrm>
          <a:prstGeom prst="rect">
            <a:avLst/>
          </a:prstGeom>
        </p:spPr>
        <p:txBody>
          <a:bodyPr lIns="0" tIns="0" rIns="0" bIns="0" rtlCol="0" anchor="t">
            <a:spAutoFit/>
          </a:bodyPr>
          <a:lstStyle/>
          <a:p>
            <a:pPr algn="ctr">
              <a:lnSpc>
                <a:spcPts val="1920"/>
              </a:lnSpc>
            </a:pPr>
            <a:r>
              <a:rPr lang="en-US" sz="1600">
                <a:solidFill>
                  <a:srgbClr val="FFFFFF"/>
                </a:solidFill>
                <a:latin typeface="Helvetica Now Display 1"/>
                <a:ea typeface="Helvetica Now Display 1"/>
                <a:cs typeface="Helvetica Now Display 1"/>
                <a:sym typeface="Helvetica Now Display 1"/>
              </a:rPr>
              <a:t>Development Plan Sign-Off</a:t>
            </a:r>
          </a:p>
        </p:txBody>
      </p:sp>
      <p:sp>
        <p:nvSpPr>
          <p:cNvPr id="46" name="TextBox 46"/>
          <p:cNvSpPr txBox="1"/>
          <p:nvPr/>
        </p:nvSpPr>
        <p:spPr>
          <a:xfrm>
            <a:off x="7019904" y="2391700"/>
            <a:ext cx="1547134" cy="730969"/>
          </a:xfrm>
          <a:prstGeom prst="rect">
            <a:avLst/>
          </a:prstGeom>
        </p:spPr>
        <p:txBody>
          <a:bodyPr lIns="0" tIns="0" rIns="0" bIns="0" rtlCol="0" anchor="t">
            <a:spAutoFit/>
          </a:bodyPr>
          <a:lstStyle/>
          <a:p>
            <a:pPr algn="ctr">
              <a:lnSpc>
                <a:spcPts val="1920"/>
              </a:lnSpc>
            </a:pPr>
            <a:r>
              <a:rPr lang="en-US" sz="1600">
                <a:solidFill>
                  <a:srgbClr val="FFFFFF"/>
                </a:solidFill>
                <a:latin typeface="Helvetica Now Display 1"/>
                <a:ea typeface="Helvetica Now Display 1"/>
                <a:cs typeface="Helvetica Now Display 1"/>
                <a:sym typeface="Helvetica Now Display 1"/>
              </a:rPr>
              <a:t>Development Plan Implementation</a:t>
            </a:r>
          </a:p>
        </p:txBody>
      </p:sp>
      <p:sp>
        <p:nvSpPr>
          <p:cNvPr id="47" name="TextBox 47"/>
          <p:cNvSpPr txBox="1"/>
          <p:nvPr/>
        </p:nvSpPr>
        <p:spPr>
          <a:xfrm>
            <a:off x="8756098" y="4130541"/>
            <a:ext cx="1525641" cy="1013547"/>
          </a:xfrm>
          <a:prstGeom prst="rect">
            <a:avLst/>
          </a:prstGeom>
        </p:spPr>
        <p:txBody>
          <a:bodyPr lIns="0" tIns="0" rIns="0" bIns="0" rtlCol="0" anchor="t">
            <a:spAutoFit/>
          </a:bodyPr>
          <a:lstStyle/>
          <a:p>
            <a:pPr algn="ctr">
              <a:lnSpc>
                <a:spcPts val="1600"/>
              </a:lnSpc>
            </a:pPr>
            <a:r>
              <a:rPr lang="en-US" sz="1333">
                <a:solidFill>
                  <a:srgbClr val="FFFFFF"/>
                </a:solidFill>
                <a:latin typeface="Helvetica Now Display 3"/>
                <a:ea typeface="Helvetica Now Display 3"/>
                <a:cs typeface="Helvetica Now Display 3"/>
                <a:sym typeface="Helvetica Now Display 3"/>
              </a:rPr>
              <a:t>(Line Mgr. + Candidate) &amp; (Succession Panel + Steering Committee) Qtrly.</a:t>
            </a:r>
          </a:p>
        </p:txBody>
      </p:sp>
      <p:sp>
        <p:nvSpPr>
          <p:cNvPr id="48" name="TextBox 48"/>
          <p:cNvSpPr txBox="1"/>
          <p:nvPr/>
        </p:nvSpPr>
        <p:spPr>
          <a:xfrm>
            <a:off x="8717058" y="2391700"/>
            <a:ext cx="1547134" cy="487313"/>
          </a:xfrm>
          <a:prstGeom prst="rect">
            <a:avLst/>
          </a:prstGeom>
        </p:spPr>
        <p:txBody>
          <a:bodyPr lIns="0" tIns="0" rIns="0" bIns="0" rtlCol="0" anchor="t">
            <a:spAutoFit/>
          </a:bodyPr>
          <a:lstStyle/>
          <a:p>
            <a:pPr algn="ctr">
              <a:lnSpc>
                <a:spcPts val="1920"/>
              </a:lnSpc>
            </a:pPr>
            <a:r>
              <a:rPr lang="en-US" sz="1600">
                <a:solidFill>
                  <a:srgbClr val="FFFFFF"/>
                </a:solidFill>
                <a:latin typeface="Helvetica Now Display 1"/>
                <a:ea typeface="Helvetica Now Display 1"/>
                <a:cs typeface="Helvetica Now Display 1"/>
                <a:sym typeface="Helvetica Now Display 1"/>
              </a:rPr>
              <a:t>Progress Discussion</a:t>
            </a:r>
          </a:p>
        </p:txBody>
      </p:sp>
      <p:sp>
        <p:nvSpPr>
          <p:cNvPr id="49" name="TextBox 49"/>
          <p:cNvSpPr txBox="1"/>
          <p:nvPr/>
        </p:nvSpPr>
        <p:spPr>
          <a:xfrm>
            <a:off x="10459538" y="4119148"/>
            <a:ext cx="1611446" cy="1629100"/>
          </a:xfrm>
          <a:prstGeom prst="rect">
            <a:avLst/>
          </a:prstGeom>
        </p:spPr>
        <p:txBody>
          <a:bodyPr lIns="0" tIns="0" rIns="0" bIns="0" rtlCol="0" anchor="t">
            <a:spAutoFit/>
          </a:bodyPr>
          <a:lstStyle/>
          <a:p>
            <a:pPr algn="ctr">
              <a:lnSpc>
                <a:spcPts val="1600"/>
              </a:lnSpc>
            </a:pPr>
            <a:r>
              <a:rPr lang="en-US" sz="1333">
                <a:solidFill>
                  <a:srgbClr val="FFFFFF"/>
                </a:solidFill>
                <a:latin typeface="Helvetica Now Display 3"/>
                <a:ea typeface="Helvetica Now Display 3"/>
                <a:cs typeface="Helvetica Now Display 3"/>
                <a:sym typeface="Helvetica Now Display 3"/>
              </a:rPr>
              <a:t>•360 Assessment</a:t>
            </a:r>
          </a:p>
          <a:p>
            <a:pPr algn="ctr">
              <a:lnSpc>
                <a:spcPts val="1600"/>
              </a:lnSpc>
            </a:pPr>
            <a:r>
              <a:rPr lang="en-US" sz="1333">
                <a:solidFill>
                  <a:srgbClr val="FFFFFF"/>
                </a:solidFill>
                <a:latin typeface="Helvetica Now Display 3"/>
                <a:ea typeface="Helvetica Now Display 3"/>
                <a:cs typeface="Helvetica Now Display 3"/>
                <a:sym typeface="Helvetica Now Display 3"/>
              </a:rPr>
              <a:t>•Full Review of IDP</a:t>
            </a:r>
          </a:p>
          <a:p>
            <a:pPr algn="ctr">
              <a:lnSpc>
                <a:spcPts val="1600"/>
              </a:lnSpc>
            </a:pPr>
            <a:r>
              <a:rPr lang="en-US" sz="1333">
                <a:solidFill>
                  <a:srgbClr val="FFFFFF"/>
                </a:solidFill>
                <a:latin typeface="Helvetica Now Display 3"/>
                <a:ea typeface="Helvetica Now Display 3"/>
                <a:cs typeface="Helvetica Now Display 3"/>
                <a:sym typeface="Helvetica Now Display 3"/>
              </a:rPr>
              <a:t>•Performance Review</a:t>
            </a:r>
          </a:p>
          <a:p>
            <a:pPr algn="ctr">
              <a:lnSpc>
                <a:spcPts val="1600"/>
              </a:lnSpc>
            </a:pPr>
            <a:endParaRPr lang="en-US" sz="1333">
              <a:solidFill>
                <a:srgbClr val="FFFFFF"/>
              </a:solidFill>
              <a:latin typeface="Helvetica Now Display 3"/>
              <a:ea typeface="Helvetica Now Display 3"/>
              <a:cs typeface="Helvetica Now Display 3"/>
              <a:sym typeface="Helvetica Now Display 3"/>
            </a:endParaRPr>
          </a:p>
          <a:p>
            <a:pPr algn="ctr">
              <a:lnSpc>
                <a:spcPts val="1600"/>
              </a:lnSpc>
            </a:pPr>
            <a:r>
              <a:rPr lang="en-US" sz="1333">
                <a:solidFill>
                  <a:srgbClr val="FFFFFF"/>
                </a:solidFill>
                <a:latin typeface="Helvetica Now Display 3"/>
                <a:ea typeface="Helvetica Now Display 3"/>
                <a:cs typeface="Helvetica Now Display 3"/>
                <a:sym typeface="Helvetica Now Display 3"/>
              </a:rPr>
              <a:t>(Succession Panel)</a:t>
            </a:r>
          </a:p>
          <a:p>
            <a:pPr algn="ctr">
              <a:lnSpc>
                <a:spcPts val="1600"/>
              </a:lnSpc>
            </a:pPr>
            <a:r>
              <a:rPr lang="en-US" sz="1333">
                <a:solidFill>
                  <a:srgbClr val="FFFFFF"/>
                </a:solidFill>
                <a:latin typeface="Helvetica Now Display 3"/>
                <a:ea typeface="Helvetica Now Display 3"/>
                <a:cs typeface="Helvetica Now Display 3"/>
                <a:sym typeface="Helvetica Now Display 3"/>
              </a:rPr>
              <a:t>(Annually)</a:t>
            </a:r>
          </a:p>
          <a:p>
            <a:pPr algn="ctr">
              <a:lnSpc>
                <a:spcPts val="1600"/>
              </a:lnSpc>
            </a:pPr>
            <a:endParaRPr lang="en-US" sz="1333">
              <a:solidFill>
                <a:srgbClr val="FFFFFF"/>
              </a:solidFill>
              <a:latin typeface="Helvetica Now Display 3"/>
              <a:ea typeface="Helvetica Now Display 3"/>
              <a:cs typeface="Helvetica Now Display 3"/>
              <a:sym typeface="Helvetica Now Display 3"/>
            </a:endParaRPr>
          </a:p>
        </p:txBody>
      </p:sp>
      <p:sp>
        <p:nvSpPr>
          <p:cNvPr id="50" name="TextBox 50"/>
          <p:cNvSpPr txBox="1"/>
          <p:nvPr/>
        </p:nvSpPr>
        <p:spPr>
          <a:xfrm>
            <a:off x="10414213" y="2391700"/>
            <a:ext cx="1547134" cy="487313"/>
          </a:xfrm>
          <a:prstGeom prst="rect">
            <a:avLst/>
          </a:prstGeom>
        </p:spPr>
        <p:txBody>
          <a:bodyPr lIns="0" tIns="0" rIns="0" bIns="0" rtlCol="0" anchor="t">
            <a:spAutoFit/>
          </a:bodyPr>
          <a:lstStyle/>
          <a:p>
            <a:pPr algn="ctr">
              <a:lnSpc>
                <a:spcPts val="1920"/>
              </a:lnSpc>
            </a:pPr>
            <a:r>
              <a:rPr lang="en-US" sz="1600">
                <a:solidFill>
                  <a:srgbClr val="FFFFFF"/>
                </a:solidFill>
                <a:latin typeface="Helvetica Now Display 1"/>
                <a:ea typeface="Helvetica Now Display 1"/>
                <a:cs typeface="Helvetica Now Display 1"/>
                <a:sym typeface="Helvetica Now Display 1"/>
              </a:rPr>
              <a:t>Readiness Assessment</a:t>
            </a:r>
          </a:p>
        </p:txBody>
      </p:sp>
      <p:sp>
        <p:nvSpPr>
          <p:cNvPr id="51" name="TextBox 51"/>
          <p:cNvSpPr txBox="1"/>
          <p:nvPr/>
        </p:nvSpPr>
        <p:spPr>
          <a:xfrm>
            <a:off x="967978" y="1066658"/>
            <a:ext cx="8178303" cy="312330"/>
          </a:xfrm>
          <a:prstGeom prst="rect">
            <a:avLst/>
          </a:prstGeom>
        </p:spPr>
        <p:txBody>
          <a:bodyPr lIns="0" tIns="0" rIns="0" bIns="0" rtlCol="0" anchor="t">
            <a:spAutoFit/>
          </a:bodyPr>
          <a:lstStyle/>
          <a:p>
            <a:pPr>
              <a:lnSpc>
                <a:spcPts val="2560"/>
              </a:lnSpc>
              <a:spcBef>
                <a:spcPct val="0"/>
              </a:spcBef>
            </a:pPr>
            <a:r>
              <a:rPr lang="en-US" sz="2133">
                <a:solidFill>
                  <a:srgbClr val="00724B"/>
                </a:solidFill>
                <a:latin typeface="Helvetica Now Display 1"/>
                <a:ea typeface="Helvetica Now Display 1"/>
                <a:cs typeface="Helvetica Now Display 1"/>
                <a:sym typeface="Helvetica Now Display 1"/>
              </a:rPr>
              <a:t>Core approach to accelerate candidates' readiness for key roles.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C01642F-CA48-42E3-9FDC-276480BF72B4}"/>
              </a:ext>
            </a:extLst>
          </p:cNvPr>
          <p:cNvSpPr>
            <a:spLocks noGrp="1"/>
          </p:cNvSpPr>
          <p:nvPr>
            <p:ph idx="1"/>
          </p:nvPr>
        </p:nvSpPr>
        <p:spPr>
          <a:xfrm>
            <a:off x="888496" y="2808552"/>
            <a:ext cx="6011836" cy="3543830"/>
          </a:xfrm>
          <a:ln>
            <a:solidFill>
              <a:schemeClr val="accent6"/>
            </a:solidFill>
          </a:ln>
        </p:spPr>
        <p:txBody>
          <a:bodyPr>
            <a:normAutofit/>
          </a:bodyPr>
          <a:lstStyle/>
          <a:p>
            <a:r>
              <a:rPr lang="en-GB" dirty="0">
                <a:solidFill>
                  <a:srgbClr val="548235"/>
                </a:solidFill>
              </a:rPr>
              <a:t>Who should  complete?</a:t>
            </a:r>
          </a:p>
          <a:p>
            <a:pPr lvl="1">
              <a:buFont typeface="Courier New" panose="02070309020205020404" pitchFamily="49" charset="0"/>
              <a:buChar char="o"/>
            </a:pPr>
            <a:r>
              <a:rPr lang="en-GB" sz="2000" dirty="0"/>
              <a:t>Candidate supported by Line Manager</a:t>
            </a:r>
          </a:p>
          <a:p>
            <a:endParaRPr lang="en-GB" dirty="0"/>
          </a:p>
          <a:p>
            <a:r>
              <a:rPr lang="en-GB" dirty="0">
                <a:solidFill>
                  <a:srgbClr val="548235"/>
                </a:solidFill>
              </a:rPr>
              <a:t>When?</a:t>
            </a:r>
          </a:p>
          <a:p>
            <a:pPr lvl="1">
              <a:buFont typeface="Courier New" panose="02070309020205020404" pitchFamily="49" charset="0"/>
              <a:buChar char="o"/>
            </a:pPr>
            <a:r>
              <a:rPr lang="en-GB" sz="2000" dirty="0"/>
              <a:t>Completed after the candidate is identified and confirmed within the succession pool.</a:t>
            </a:r>
          </a:p>
          <a:p>
            <a:pPr lvl="1">
              <a:buFont typeface="Courier New" panose="02070309020205020404" pitchFamily="49" charset="0"/>
              <a:buChar char="o"/>
            </a:pPr>
            <a:r>
              <a:rPr lang="en-GB" sz="2000" b="1" dirty="0"/>
              <a:t>1-2 Weeks </a:t>
            </a:r>
            <a:r>
              <a:rPr lang="en-GB" sz="2000" dirty="0"/>
              <a:t>after Successors Onboarding</a:t>
            </a:r>
          </a:p>
          <a:p>
            <a:pPr marL="457200" lvl="1" indent="0">
              <a:buNone/>
            </a:pPr>
            <a:endParaRPr lang="en-GB" dirty="0"/>
          </a:p>
        </p:txBody>
      </p:sp>
      <p:sp>
        <p:nvSpPr>
          <p:cNvPr id="4" name="TextBox 3">
            <a:extLst>
              <a:ext uri="{FF2B5EF4-FFF2-40B4-BE49-F238E27FC236}">
                <a16:creationId xmlns:a16="http://schemas.microsoft.com/office/drawing/2014/main" id="{8D92DED9-07B1-46DF-A966-B790C9332517}"/>
              </a:ext>
            </a:extLst>
          </p:cNvPr>
          <p:cNvSpPr txBox="1"/>
          <p:nvPr/>
        </p:nvSpPr>
        <p:spPr>
          <a:xfrm>
            <a:off x="888497" y="1797196"/>
            <a:ext cx="6011835" cy="923330"/>
          </a:xfrm>
          <a:prstGeom prst="rect">
            <a:avLst/>
          </a:prstGeom>
          <a:noFill/>
          <a:ln>
            <a:solidFill>
              <a:schemeClr val="accent6"/>
            </a:solidFill>
          </a:ln>
        </p:spPr>
        <p:txBody>
          <a:bodyPr wrap="square" rtlCol="0">
            <a:spAutoFit/>
          </a:bodyPr>
          <a:lstStyle/>
          <a:p>
            <a:r>
              <a:rPr lang="en-GB" b="1" dirty="0"/>
              <a:t>What is this? </a:t>
            </a:r>
          </a:p>
          <a:p>
            <a:r>
              <a:rPr lang="en-GB" dirty="0">
                <a:solidFill>
                  <a:schemeClr val="tx2"/>
                </a:solidFill>
              </a:rPr>
              <a:t>A concise profile of employees’ skills, performance and experiences. </a:t>
            </a:r>
            <a:endParaRPr lang="en-US" dirty="0">
              <a:solidFill>
                <a:schemeClr val="tx2"/>
              </a:solidFill>
            </a:endParaRPr>
          </a:p>
        </p:txBody>
      </p:sp>
      <p:cxnSp>
        <p:nvCxnSpPr>
          <p:cNvPr id="9" name="Straight Connector 8">
            <a:extLst>
              <a:ext uri="{FF2B5EF4-FFF2-40B4-BE49-F238E27FC236}">
                <a16:creationId xmlns:a16="http://schemas.microsoft.com/office/drawing/2014/main" id="{DD8FDFE4-E05C-4252-B47F-749AB31960B2}"/>
              </a:ext>
            </a:extLst>
          </p:cNvPr>
          <p:cNvCxnSpPr>
            <a:cxnSpLocks/>
          </p:cNvCxnSpPr>
          <p:nvPr/>
        </p:nvCxnSpPr>
        <p:spPr>
          <a:xfrm>
            <a:off x="7184925" y="1797196"/>
            <a:ext cx="11742" cy="4555186"/>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7" name="Picture 6">
            <a:extLst>
              <a:ext uri="{FF2B5EF4-FFF2-40B4-BE49-F238E27FC236}">
                <a16:creationId xmlns:a16="http://schemas.microsoft.com/office/drawing/2014/main" id="{C252C92C-29C7-E496-A1B4-2FC87D452380}"/>
              </a:ext>
            </a:extLst>
          </p:cNvPr>
          <p:cNvPicPr>
            <a:picLocks noChangeAspect="1"/>
          </p:cNvPicPr>
          <p:nvPr/>
        </p:nvPicPr>
        <p:blipFill>
          <a:blip r:embed="rId2"/>
          <a:stretch>
            <a:fillRect/>
          </a:stretch>
        </p:blipFill>
        <p:spPr>
          <a:xfrm>
            <a:off x="7481260" y="1683520"/>
            <a:ext cx="3883068" cy="4668862"/>
          </a:xfrm>
          <a:prstGeom prst="rect">
            <a:avLst/>
          </a:prstGeom>
          <a:ln>
            <a:solidFill>
              <a:srgbClr val="70AD47"/>
            </a:solidFill>
          </a:ln>
        </p:spPr>
      </p:pic>
      <p:grpSp>
        <p:nvGrpSpPr>
          <p:cNvPr id="10" name="Group 3">
            <a:extLst>
              <a:ext uri="{FF2B5EF4-FFF2-40B4-BE49-F238E27FC236}">
                <a16:creationId xmlns:a16="http://schemas.microsoft.com/office/drawing/2014/main" id="{FD68AE02-9E7F-8A16-A633-90AC4B624B52}"/>
              </a:ext>
            </a:extLst>
          </p:cNvPr>
          <p:cNvGrpSpPr/>
          <p:nvPr/>
        </p:nvGrpSpPr>
        <p:grpSpPr>
          <a:xfrm>
            <a:off x="696957" y="409383"/>
            <a:ext cx="8725837" cy="628091"/>
            <a:chOff x="0" y="0"/>
            <a:chExt cx="17451673" cy="1256182"/>
          </a:xfrm>
        </p:grpSpPr>
        <p:sp>
          <p:nvSpPr>
            <p:cNvPr id="12" name="Freeform 4">
              <a:extLst>
                <a:ext uri="{FF2B5EF4-FFF2-40B4-BE49-F238E27FC236}">
                  <a16:creationId xmlns:a16="http://schemas.microsoft.com/office/drawing/2014/main" id="{B6054A1A-96A6-ACF0-C6F6-70514302DCED}"/>
                </a:ext>
              </a:extLst>
            </p:cNvPr>
            <p:cNvSpPr/>
            <p:nvPr/>
          </p:nvSpPr>
          <p:spPr>
            <a:xfrm>
              <a:off x="0" y="0"/>
              <a:ext cx="17451712" cy="1256157"/>
            </a:xfrm>
            <a:custGeom>
              <a:avLst/>
              <a:gdLst/>
              <a:ahLst/>
              <a:cxnLst/>
              <a:rect l="l" t="t" r="r" b="b"/>
              <a:pathLst>
                <a:path w="17451712" h="1256157">
                  <a:moveTo>
                    <a:pt x="0" y="0"/>
                  </a:moveTo>
                  <a:cubicBezTo>
                    <a:pt x="117950" y="171450"/>
                    <a:pt x="188748" y="390017"/>
                    <a:pt x="188748" y="628015"/>
                  </a:cubicBezTo>
                  <a:cubicBezTo>
                    <a:pt x="188748" y="866013"/>
                    <a:pt x="117950" y="1084453"/>
                    <a:pt x="0" y="1256157"/>
                  </a:cubicBezTo>
                  <a:lnTo>
                    <a:pt x="17262966" y="1256157"/>
                  </a:lnTo>
                  <a:cubicBezTo>
                    <a:pt x="17380916" y="1084707"/>
                    <a:pt x="17451712" y="866140"/>
                    <a:pt x="17451712" y="628142"/>
                  </a:cubicBezTo>
                  <a:cubicBezTo>
                    <a:pt x="17451712" y="390144"/>
                    <a:pt x="17380779" y="171450"/>
                    <a:pt x="17262966" y="0"/>
                  </a:cubicBezTo>
                  <a:close/>
                </a:path>
              </a:pathLst>
            </a:custGeom>
            <a:solidFill>
              <a:srgbClr val="00724B"/>
            </a:solidFill>
          </p:spPr>
          <p:txBody>
            <a:bodyPr/>
            <a:lstStyle/>
            <a:p>
              <a:endParaRPr lang="en-US" sz="1200" dirty="0"/>
            </a:p>
          </p:txBody>
        </p:sp>
      </p:grpSp>
      <p:sp>
        <p:nvSpPr>
          <p:cNvPr id="13" name="TextBox 37">
            <a:extLst>
              <a:ext uri="{FF2B5EF4-FFF2-40B4-BE49-F238E27FC236}">
                <a16:creationId xmlns:a16="http://schemas.microsoft.com/office/drawing/2014/main" id="{D606976B-3579-61B7-A194-B729D0A38957}"/>
              </a:ext>
            </a:extLst>
          </p:cNvPr>
          <p:cNvSpPr txBox="1"/>
          <p:nvPr/>
        </p:nvSpPr>
        <p:spPr>
          <a:xfrm>
            <a:off x="888496" y="503048"/>
            <a:ext cx="7058422" cy="385618"/>
          </a:xfrm>
          <a:prstGeom prst="rect">
            <a:avLst/>
          </a:prstGeom>
        </p:spPr>
        <p:txBody>
          <a:bodyPr wrap="square" lIns="0" tIns="0" rIns="0" bIns="0" rtlCol="0" anchor="t">
            <a:spAutoFit/>
          </a:bodyPr>
          <a:lstStyle/>
          <a:p>
            <a:pPr>
              <a:lnSpc>
                <a:spcPts val="3199"/>
              </a:lnSpc>
              <a:spcBef>
                <a:spcPct val="0"/>
              </a:spcBef>
            </a:pPr>
            <a:r>
              <a:rPr lang="en-GB" sz="2666" b="1" dirty="0">
                <a:solidFill>
                  <a:srgbClr val="FFFFFF"/>
                </a:solidFill>
                <a:latin typeface="Helvetica Now Display 1"/>
                <a:ea typeface="Helvetica Now Display 1"/>
                <a:cs typeface="Helvetica Now Display 1"/>
                <a:sym typeface="Helvetica Now Display 1"/>
              </a:rPr>
              <a:t>Step 1: Success Profile- Talent Card</a:t>
            </a:r>
          </a:p>
        </p:txBody>
      </p:sp>
      <p:sp>
        <p:nvSpPr>
          <p:cNvPr id="14" name="Freeform 2">
            <a:extLst>
              <a:ext uri="{FF2B5EF4-FFF2-40B4-BE49-F238E27FC236}">
                <a16:creationId xmlns:a16="http://schemas.microsoft.com/office/drawing/2014/main" id="{266ACA05-1813-28F5-A45C-379AF40272AD}"/>
              </a:ext>
            </a:extLst>
          </p:cNvPr>
          <p:cNvSpPr/>
          <p:nvPr/>
        </p:nvSpPr>
        <p:spPr>
          <a:xfrm>
            <a:off x="9833142" y="457289"/>
            <a:ext cx="1661901" cy="772784"/>
          </a:xfrm>
          <a:custGeom>
            <a:avLst/>
            <a:gdLst/>
            <a:ahLst/>
            <a:cxnLst/>
            <a:rect l="l" t="t" r="r" b="b"/>
            <a:pathLst>
              <a:path w="2492851" h="1159176">
                <a:moveTo>
                  <a:pt x="0" y="0"/>
                </a:moveTo>
                <a:lnTo>
                  <a:pt x="2492851" y="0"/>
                </a:lnTo>
                <a:lnTo>
                  <a:pt x="2492851" y="1159176"/>
                </a:lnTo>
                <a:lnTo>
                  <a:pt x="0" y="1159176"/>
                </a:lnTo>
                <a:lnTo>
                  <a:pt x="0" y="0"/>
                </a:lnTo>
                <a:close/>
              </a:path>
            </a:pathLst>
          </a:custGeom>
          <a:blipFill>
            <a:blip r:embed="rId3"/>
            <a:stretch>
              <a:fillRect/>
            </a:stretch>
          </a:blipFill>
        </p:spPr>
        <p:txBody>
          <a:bodyPr/>
          <a:lstStyle/>
          <a:p>
            <a:pPr defTabSz="609630"/>
            <a:endParaRPr lang="en-US" sz="1200">
              <a:solidFill>
                <a:prstClr val="black"/>
              </a:solidFill>
              <a:latin typeface="Calibri"/>
            </a:endParaRPr>
          </a:p>
        </p:txBody>
      </p:sp>
    </p:spTree>
    <p:extLst>
      <p:ext uri="{BB962C8B-B14F-4D97-AF65-F5344CB8AC3E}">
        <p14:creationId xmlns:p14="http://schemas.microsoft.com/office/powerpoint/2010/main" val="35861527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1A29F64-6827-4D21-A2D4-38CB4DA57BAB}"/>
              </a:ext>
            </a:extLst>
          </p:cNvPr>
          <p:cNvSpPr txBox="1"/>
          <p:nvPr/>
        </p:nvSpPr>
        <p:spPr>
          <a:xfrm>
            <a:off x="838199" y="1203363"/>
            <a:ext cx="10878284" cy="1200329"/>
          </a:xfrm>
          <a:prstGeom prst="rect">
            <a:avLst/>
          </a:prstGeom>
          <a:noFill/>
        </p:spPr>
        <p:txBody>
          <a:bodyPr wrap="square" rtlCol="0">
            <a:spAutoFit/>
          </a:bodyPr>
          <a:lstStyle/>
          <a:p>
            <a:r>
              <a:rPr lang="en-GB" b="1" dirty="0"/>
              <a:t>What is this? </a:t>
            </a:r>
          </a:p>
          <a:p>
            <a:r>
              <a:rPr lang="en-GB" dirty="0">
                <a:solidFill>
                  <a:schemeClr val="tx2"/>
                </a:solidFill>
              </a:rPr>
              <a:t>This added level of assessment will support the successful candidates in deepening their awareness through a 360- degree assessment. Candidates will have a holistic perspective on their behaviours in key competencies which will help them to prioritize their development goals.</a:t>
            </a:r>
            <a:endParaRPr lang="en-US" dirty="0">
              <a:solidFill>
                <a:schemeClr val="tx2"/>
              </a:solidFill>
            </a:endParaRPr>
          </a:p>
        </p:txBody>
      </p:sp>
      <p:sp>
        <p:nvSpPr>
          <p:cNvPr id="6" name="Content Placeholder 2">
            <a:extLst>
              <a:ext uri="{FF2B5EF4-FFF2-40B4-BE49-F238E27FC236}">
                <a16:creationId xmlns:a16="http://schemas.microsoft.com/office/drawing/2014/main" id="{EAA5B04A-AE36-40B6-BBA0-32E3826D6402}"/>
              </a:ext>
            </a:extLst>
          </p:cNvPr>
          <p:cNvSpPr txBox="1">
            <a:spLocks/>
          </p:cNvSpPr>
          <p:nvPr/>
        </p:nvSpPr>
        <p:spPr>
          <a:xfrm>
            <a:off x="841724" y="2474453"/>
            <a:ext cx="4771303" cy="4159098"/>
          </a:xfrm>
          <a:prstGeom prst="rect">
            <a:avLst/>
          </a:prstGeom>
          <a:ln>
            <a:solidFill>
              <a:schemeClr val="accent6"/>
            </a:solidFill>
          </a:ln>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3400" b="1" dirty="0">
                <a:solidFill>
                  <a:srgbClr val="548235"/>
                </a:solidFill>
              </a:rPr>
              <a:t>Who should complete?</a:t>
            </a:r>
          </a:p>
          <a:p>
            <a:pPr lvl="1">
              <a:lnSpc>
                <a:spcPct val="110000"/>
              </a:lnSpc>
              <a:buFont typeface="Courier New" panose="02070309020205020404" pitchFamily="49" charset="0"/>
              <a:buChar char="o"/>
            </a:pPr>
            <a:r>
              <a:rPr lang="en-GB" sz="3100" dirty="0"/>
              <a:t>Candidates + selected responders</a:t>
            </a:r>
            <a:endParaRPr lang="en-GB" sz="2000" dirty="0">
              <a:solidFill>
                <a:srgbClr val="0070C0"/>
              </a:solidFill>
            </a:endParaRPr>
          </a:p>
          <a:p>
            <a:pPr marL="0" indent="0">
              <a:lnSpc>
                <a:spcPct val="100000"/>
              </a:lnSpc>
              <a:buNone/>
            </a:pPr>
            <a:r>
              <a:rPr lang="en-GB" sz="3400" b="1" dirty="0">
                <a:solidFill>
                  <a:srgbClr val="548235"/>
                </a:solidFill>
              </a:rPr>
              <a:t>When?</a:t>
            </a:r>
          </a:p>
          <a:p>
            <a:pPr lvl="1">
              <a:lnSpc>
                <a:spcPct val="110000"/>
              </a:lnSpc>
              <a:buFont typeface="Courier New" panose="02070309020205020404" pitchFamily="49" charset="0"/>
              <a:buChar char="o"/>
            </a:pPr>
            <a:r>
              <a:rPr lang="en-GB" sz="3100" dirty="0"/>
              <a:t>Within five (5) weeks of entering the succession pool.</a:t>
            </a:r>
          </a:p>
          <a:p>
            <a:pPr marL="0" indent="0">
              <a:lnSpc>
                <a:spcPct val="100000"/>
              </a:lnSpc>
              <a:buNone/>
            </a:pPr>
            <a:r>
              <a:rPr lang="en-GB" sz="3400" b="1" dirty="0">
                <a:solidFill>
                  <a:srgbClr val="548235"/>
                </a:solidFill>
              </a:rPr>
              <a:t>Who will provide access?</a:t>
            </a:r>
            <a:endParaRPr lang="en-GB" sz="2100" dirty="0">
              <a:solidFill>
                <a:srgbClr val="0070C0"/>
              </a:solidFill>
            </a:endParaRPr>
          </a:p>
          <a:p>
            <a:pPr lvl="1">
              <a:buFont typeface="Courier New" panose="02070309020205020404" pitchFamily="49" charset="0"/>
              <a:buChar char="o"/>
            </a:pPr>
            <a:r>
              <a:rPr lang="en-GB" sz="3200" dirty="0"/>
              <a:t>Candidates will be provided with the required links for these assessment.</a:t>
            </a:r>
          </a:p>
          <a:p>
            <a:pPr marL="0" indent="0">
              <a:lnSpc>
                <a:spcPct val="100000"/>
              </a:lnSpc>
              <a:buNone/>
            </a:pPr>
            <a:r>
              <a:rPr lang="en-GB" sz="3400" b="1" dirty="0">
                <a:solidFill>
                  <a:srgbClr val="548235"/>
                </a:solidFill>
              </a:rPr>
              <a:t>Who will manage?</a:t>
            </a:r>
          </a:p>
          <a:p>
            <a:pPr lvl="1">
              <a:buFont typeface="Courier New" panose="02070309020205020404" pitchFamily="49" charset="0"/>
              <a:buChar char="o"/>
            </a:pPr>
            <a:r>
              <a:rPr lang="en-GB" sz="3200" dirty="0"/>
              <a:t>This will be managed centrally. </a:t>
            </a:r>
            <a:r>
              <a:rPr lang="en-GB" sz="3200" i="1" dirty="0">
                <a:solidFill>
                  <a:schemeClr val="accent2">
                    <a:lumMod val="75000"/>
                  </a:schemeClr>
                </a:solidFill>
              </a:rPr>
              <a:t>NB. CSC will lead the 1</a:t>
            </a:r>
            <a:r>
              <a:rPr lang="en-GB" sz="3200" i="1" baseline="30000" dirty="0">
                <a:solidFill>
                  <a:schemeClr val="accent2">
                    <a:lumMod val="75000"/>
                  </a:schemeClr>
                </a:solidFill>
              </a:rPr>
              <a:t>st</a:t>
            </a:r>
            <a:r>
              <a:rPr lang="en-GB" sz="3200" i="1" dirty="0">
                <a:solidFill>
                  <a:schemeClr val="accent2">
                    <a:lumMod val="75000"/>
                  </a:schemeClr>
                </a:solidFill>
              </a:rPr>
              <a:t> pilot</a:t>
            </a:r>
          </a:p>
          <a:p>
            <a:pPr marL="0" indent="0">
              <a:buNone/>
            </a:pPr>
            <a:endParaRPr lang="en-GB" sz="2000" dirty="0"/>
          </a:p>
          <a:p>
            <a:pPr>
              <a:buFont typeface="Courier New" panose="02070309020205020404" pitchFamily="49" charset="0"/>
              <a:buChar char="o"/>
            </a:pPr>
            <a:endParaRPr lang="en-GB" sz="1800" dirty="0"/>
          </a:p>
          <a:p>
            <a:pPr marL="0" indent="0">
              <a:lnSpc>
                <a:spcPct val="100000"/>
              </a:lnSpc>
              <a:buFont typeface="Arial" panose="020B0604020202020204" pitchFamily="34" charset="0"/>
              <a:buNone/>
            </a:pPr>
            <a:endParaRPr lang="en-GB" sz="2000" dirty="0">
              <a:solidFill>
                <a:srgbClr val="0070C0"/>
              </a:solidFill>
            </a:endParaRPr>
          </a:p>
        </p:txBody>
      </p:sp>
      <p:sp>
        <p:nvSpPr>
          <p:cNvPr id="7" name="TextBox 6">
            <a:extLst>
              <a:ext uri="{FF2B5EF4-FFF2-40B4-BE49-F238E27FC236}">
                <a16:creationId xmlns:a16="http://schemas.microsoft.com/office/drawing/2014/main" id="{A67753ED-78BE-449E-9949-C2F709E9157D}"/>
              </a:ext>
            </a:extLst>
          </p:cNvPr>
          <p:cNvSpPr txBox="1"/>
          <p:nvPr/>
        </p:nvSpPr>
        <p:spPr>
          <a:xfrm>
            <a:off x="8387016" y="2581872"/>
            <a:ext cx="1348828" cy="461665"/>
          </a:xfrm>
          <a:prstGeom prst="rect">
            <a:avLst/>
          </a:prstGeom>
          <a:noFill/>
        </p:spPr>
        <p:txBody>
          <a:bodyPr wrap="square" rtlCol="0">
            <a:spAutoFit/>
          </a:bodyPr>
          <a:lstStyle/>
          <a:p>
            <a:r>
              <a:rPr lang="en-GB" sz="2400" b="1" dirty="0"/>
              <a:t>SAMPLE</a:t>
            </a:r>
            <a:endParaRPr lang="en-US" sz="2400" b="1" dirty="0"/>
          </a:p>
        </p:txBody>
      </p:sp>
      <p:pic>
        <p:nvPicPr>
          <p:cNvPr id="8" name="Graphic 7" descr="Pin">
            <a:extLst>
              <a:ext uri="{FF2B5EF4-FFF2-40B4-BE49-F238E27FC236}">
                <a16:creationId xmlns:a16="http://schemas.microsoft.com/office/drawing/2014/main" id="{4351E7DE-CBA7-4235-BC67-175462CCA77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958046" y="2581872"/>
            <a:ext cx="470837" cy="470837"/>
          </a:xfrm>
          <a:prstGeom prst="rect">
            <a:avLst/>
          </a:prstGeom>
        </p:spPr>
      </p:pic>
      <p:pic>
        <p:nvPicPr>
          <p:cNvPr id="11" name="Picture 10">
            <a:extLst>
              <a:ext uri="{FF2B5EF4-FFF2-40B4-BE49-F238E27FC236}">
                <a16:creationId xmlns:a16="http://schemas.microsoft.com/office/drawing/2014/main" id="{3161ADA9-1946-4D6F-A892-B62EFCC552E0}"/>
              </a:ext>
            </a:extLst>
          </p:cNvPr>
          <p:cNvPicPr>
            <a:picLocks noChangeAspect="1"/>
          </p:cNvPicPr>
          <p:nvPr/>
        </p:nvPicPr>
        <p:blipFill>
          <a:blip r:embed="rId4"/>
          <a:stretch>
            <a:fillRect/>
          </a:stretch>
        </p:blipFill>
        <p:spPr>
          <a:xfrm>
            <a:off x="6680268" y="3220581"/>
            <a:ext cx="4954013" cy="1856011"/>
          </a:xfrm>
          <a:prstGeom prst="rect">
            <a:avLst/>
          </a:prstGeom>
        </p:spPr>
      </p:pic>
      <p:cxnSp>
        <p:nvCxnSpPr>
          <p:cNvPr id="10" name="Straight Connector 9">
            <a:extLst>
              <a:ext uri="{FF2B5EF4-FFF2-40B4-BE49-F238E27FC236}">
                <a16:creationId xmlns:a16="http://schemas.microsoft.com/office/drawing/2014/main" id="{1E03C7E2-E25A-4D67-97E2-1C8394A4A659}"/>
              </a:ext>
            </a:extLst>
          </p:cNvPr>
          <p:cNvCxnSpPr>
            <a:cxnSpLocks/>
          </p:cNvCxnSpPr>
          <p:nvPr/>
        </p:nvCxnSpPr>
        <p:spPr>
          <a:xfrm>
            <a:off x="6455369" y="2581872"/>
            <a:ext cx="0" cy="4051679"/>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 name="TextBox 2">
            <a:extLst>
              <a:ext uri="{FF2B5EF4-FFF2-40B4-BE49-F238E27FC236}">
                <a16:creationId xmlns:a16="http://schemas.microsoft.com/office/drawing/2014/main" id="{47F1645F-03A2-CE67-C3C9-A15442E94B80}"/>
              </a:ext>
            </a:extLst>
          </p:cNvPr>
          <p:cNvSpPr txBox="1"/>
          <p:nvPr/>
        </p:nvSpPr>
        <p:spPr>
          <a:xfrm>
            <a:off x="6916366" y="5487646"/>
            <a:ext cx="4433910" cy="923330"/>
          </a:xfrm>
          <a:prstGeom prst="rect">
            <a:avLst/>
          </a:prstGeom>
          <a:noFill/>
        </p:spPr>
        <p:txBody>
          <a:bodyPr wrap="square" rtlCol="0">
            <a:spAutoFit/>
          </a:bodyPr>
          <a:lstStyle/>
          <a:p>
            <a:r>
              <a:rPr lang="en-GB" dirty="0">
                <a:solidFill>
                  <a:schemeClr val="accent2">
                    <a:lumMod val="75000"/>
                  </a:schemeClr>
                </a:solidFill>
              </a:rPr>
              <a:t>Important: </a:t>
            </a:r>
            <a:r>
              <a:rPr lang="en-GB" dirty="0"/>
              <a:t>360 will be mapped against CIG Core Competencies and identified Leadership competencies.</a:t>
            </a:r>
            <a:endParaRPr lang="en-US" dirty="0"/>
          </a:p>
        </p:txBody>
      </p:sp>
      <p:grpSp>
        <p:nvGrpSpPr>
          <p:cNvPr id="4" name="Group 3">
            <a:extLst>
              <a:ext uri="{FF2B5EF4-FFF2-40B4-BE49-F238E27FC236}">
                <a16:creationId xmlns:a16="http://schemas.microsoft.com/office/drawing/2014/main" id="{E5405C93-B321-8554-7EC3-C16418EC5466}"/>
              </a:ext>
            </a:extLst>
          </p:cNvPr>
          <p:cNvGrpSpPr/>
          <p:nvPr/>
        </p:nvGrpSpPr>
        <p:grpSpPr>
          <a:xfrm>
            <a:off x="663546" y="350168"/>
            <a:ext cx="8725837" cy="628091"/>
            <a:chOff x="0" y="0"/>
            <a:chExt cx="17451673" cy="1256182"/>
          </a:xfrm>
        </p:grpSpPr>
        <p:sp>
          <p:nvSpPr>
            <p:cNvPr id="12" name="Freeform 4">
              <a:extLst>
                <a:ext uri="{FF2B5EF4-FFF2-40B4-BE49-F238E27FC236}">
                  <a16:creationId xmlns:a16="http://schemas.microsoft.com/office/drawing/2014/main" id="{CAA0785D-605E-9D73-0D41-B7DDD41F154D}"/>
                </a:ext>
              </a:extLst>
            </p:cNvPr>
            <p:cNvSpPr/>
            <p:nvPr/>
          </p:nvSpPr>
          <p:spPr>
            <a:xfrm>
              <a:off x="0" y="0"/>
              <a:ext cx="17451712" cy="1256157"/>
            </a:xfrm>
            <a:custGeom>
              <a:avLst/>
              <a:gdLst/>
              <a:ahLst/>
              <a:cxnLst/>
              <a:rect l="l" t="t" r="r" b="b"/>
              <a:pathLst>
                <a:path w="17451712" h="1256157">
                  <a:moveTo>
                    <a:pt x="0" y="0"/>
                  </a:moveTo>
                  <a:cubicBezTo>
                    <a:pt x="117950" y="171450"/>
                    <a:pt x="188748" y="390017"/>
                    <a:pt x="188748" y="628015"/>
                  </a:cubicBezTo>
                  <a:cubicBezTo>
                    <a:pt x="188748" y="866013"/>
                    <a:pt x="117950" y="1084453"/>
                    <a:pt x="0" y="1256157"/>
                  </a:cubicBezTo>
                  <a:lnTo>
                    <a:pt x="17262966" y="1256157"/>
                  </a:lnTo>
                  <a:cubicBezTo>
                    <a:pt x="17380916" y="1084707"/>
                    <a:pt x="17451712" y="866140"/>
                    <a:pt x="17451712" y="628142"/>
                  </a:cubicBezTo>
                  <a:cubicBezTo>
                    <a:pt x="17451712" y="390144"/>
                    <a:pt x="17380779" y="171450"/>
                    <a:pt x="17262966" y="0"/>
                  </a:cubicBezTo>
                  <a:close/>
                </a:path>
              </a:pathLst>
            </a:custGeom>
            <a:solidFill>
              <a:srgbClr val="00724B"/>
            </a:solidFill>
          </p:spPr>
          <p:txBody>
            <a:bodyPr/>
            <a:lstStyle/>
            <a:p>
              <a:pPr>
                <a:lnSpc>
                  <a:spcPts val="3199"/>
                </a:lnSpc>
                <a:spcBef>
                  <a:spcPct val="0"/>
                </a:spcBef>
              </a:pPr>
              <a:r>
                <a:rPr lang="en-GB" sz="2666" b="1" dirty="0">
                  <a:solidFill>
                    <a:srgbClr val="FFFFFF"/>
                  </a:solidFill>
                  <a:latin typeface="Helvetica Now Display 1"/>
                </a:rPr>
                <a:t>Step 2: Developmental Assessment</a:t>
              </a:r>
              <a:endParaRPr lang="en-US" sz="2666" b="1" dirty="0">
                <a:solidFill>
                  <a:srgbClr val="FFFFFF"/>
                </a:solidFill>
                <a:latin typeface="Helvetica Now Display 1"/>
              </a:endParaRPr>
            </a:p>
          </p:txBody>
        </p:sp>
      </p:grpSp>
      <p:sp>
        <p:nvSpPr>
          <p:cNvPr id="13" name="Freeform 2">
            <a:extLst>
              <a:ext uri="{FF2B5EF4-FFF2-40B4-BE49-F238E27FC236}">
                <a16:creationId xmlns:a16="http://schemas.microsoft.com/office/drawing/2014/main" id="{8DCCF3BB-64EE-82DA-66CC-AD958E31D1A0}"/>
              </a:ext>
            </a:extLst>
          </p:cNvPr>
          <p:cNvSpPr/>
          <p:nvPr/>
        </p:nvSpPr>
        <p:spPr>
          <a:xfrm>
            <a:off x="10054582" y="350168"/>
            <a:ext cx="1661901" cy="772784"/>
          </a:xfrm>
          <a:custGeom>
            <a:avLst/>
            <a:gdLst/>
            <a:ahLst/>
            <a:cxnLst/>
            <a:rect l="l" t="t" r="r" b="b"/>
            <a:pathLst>
              <a:path w="2492851" h="1159176">
                <a:moveTo>
                  <a:pt x="0" y="0"/>
                </a:moveTo>
                <a:lnTo>
                  <a:pt x="2492851" y="0"/>
                </a:lnTo>
                <a:lnTo>
                  <a:pt x="2492851" y="1159176"/>
                </a:lnTo>
                <a:lnTo>
                  <a:pt x="0" y="1159176"/>
                </a:lnTo>
                <a:lnTo>
                  <a:pt x="0" y="0"/>
                </a:lnTo>
                <a:close/>
              </a:path>
            </a:pathLst>
          </a:custGeom>
          <a:blipFill>
            <a:blip r:embed="rId5"/>
            <a:stretch>
              <a:fillRect/>
            </a:stretch>
          </a:blipFill>
        </p:spPr>
        <p:txBody>
          <a:bodyPr/>
          <a:lstStyle/>
          <a:p>
            <a:pPr defTabSz="609630"/>
            <a:endParaRPr lang="en-US" sz="1200">
              <a:solidFill>
                <a:prstClr val="black"/>
              </a:solidFill>
              <a:latin typeface="Calibri"/>
            </a:endParaRPr>
          </a:p>
        </p:txBody>
      </p:sp>
    </p:spTree>
    <p:extLst>
      <p:ext uri="{BB962C8B-B14F-4D97-AF65-F5344CB8AC3E}">
        <p14:creationId xmlns:p14="http://schemas.microsoft.com/office/powerpoint/2010/main" val="11483742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1A29F64-6827-4D21-A2D4-38CB4DA57BAB}"/>
              </a:ext>
            </a:extLst>
          </p:cNvPr>
          <p:cNvSpPr txBox="1"/>
          <p:nvPr/>
        </p:nvSpPr>
        <p:spPr>
          <a:xfrm>
            <a:off x="838199" y="1203363"/>
            <a:ext cx="10878284" cy="1200329"/>
          </a:xfrm>
          <a:prstGeom prst="rect">
            <a:avLst/>
          </a:prstGeom>
          <a:noFill/>
        </p:spPr>
        <p:txBody>
          <a:bodyPr wrap="square" rtlCol="0">
            <a:spAutoFit/>
          </a:bodyPr>
          <a:lstStyle/>
          <a:p>
            <a:r>
              <a:rPr lang="en-GB" b="1" dirty="0"/>
              <a:t>What is this? </a:t>
            </a:r>
          </a:p>
          <a:p>
            <a:r>
              <a:rPr lang="en-GB" dirty="0">
                <a:solidFill>
                  <a:schemeClr val="tx2"/>
                </a:solidFill>
              </a:rPr>
              <a:t>This development plan outlines the targeted strategies and interventions designed to close identified gaps and accelerate the candidate’s readiness for key roles. It serves as a critical tool for mapping the candidate’s path to readiness, establishing milestone goals, and ensuring continuous progress through a strong feedback loop.</a:t>
            </a:r>
            <a:endParaRPr lang="en-US" dirty="0">
              <a:solidFill>
                <a:schemeClr val="tx2"/>
              </a:solidFill>
            </a:endParaRPr>
          </a:p>
        </p:txBody>
      </p:sp>
      <p:sp>
        <p:nvSpPr>
          <p:cNvPr id="6" name="Content Placeholder 2">
            <a:extLst>
              <a:ext uri="{FF2B5EF4-FFF2-40B4-BE49-F238E27FC236}">
                <a16:creationId xmlns:a16="http://schemas.microsoft.com/office/drawing/2014/main" id="{EAA5B04A-AE36-40B6-BBA0-32E3826D6402}"/>
              </a:ext>
            </a:extLst>
          </p:cNvPr>
          <p:cNvSpPr txBox="1">
            <a:spLocks/>
          </p:cNvSpPr>
          <p:nvPr/>
        </p:nvSpPr>
        <p:spPr>
          <a:xfrm>
            <a:off x="961291" y="2613297"/>
            <a:ext cx="6458684" cy="4020254"/>
          </a:xfrm>
          <a:prstGeom prst="rect">
            <a:avLst/>
          </a:prstGeom>
          <a:ln>
            <a:solidFill>
              <a:schemeClr val="accent6"/>
            </a:solidFill>
          </a:ln>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3400" b="1" dirty="0">
                <a:solidFill>
                  <a:srgbClr val="548235"/>
                </a:solidFill>
              </a:rPr>
              <a:t>Who should complete?</a:t>
            </a:r>
          </a:p>
          <a:p>
            <a:pPr lvl="1">
              <a:lnSpc>
                <a:spcPct val="110000"/>
              </a:lnSpc>
              <a:buFont typeface="Courier New" panose="02070309020205020404" pitchFamily="49" charset="0"/>
              <a:buChar char="o"/>
            </a:pPr>
            <a:r>
              <a:rPr lang="en-GB" sz="3100" dirty="0"/>
              <a:t>Candidate in partnership with candidates' line manager</a:t>
            </a:r>
            <a:r>
              <a:rPr lang="en-GB" sz="3100" i="1" dirty="0">
                <a:solidFill>
                  <a:schemeClr val="accent3"/>
                </a:solidFill>
              </a:rPr>
              <a:t> (Coach Consultation will be made available)</a:t>
            </a:r>
            <a:endParaRPr lang="en-GB" sz="2000" i="1" dirty="0">
              <a:solidFill>
                <a:schemeClr val="accent3"/>
              </a:solidFill>
            </a:endParaRPr>
          </a:p>
          <a:p>
            <a:pPr marL="0" indent="0">
              <a:lnSpc>
                <a:spcPct val="100000"/>
              </a:lnSpc>
              <a:buNone/>
            </a:pPr>
            <a:r>
              <a:rPr lang="en-GB" sz="3400" b="1" dirty="0">
                <a:solidFill>
                  <a:srgbClr val="548235"/>
                </a:solidFill>
              </a:rPr>
              <a:t>When?</a:t>
            </a:r>
          </a:p>
          <a:p>
            <a:pPr lvl="1">
              <a:lnSpc>
                <a:spcPct val="110000"/>
              </a:lnSpc>
              <a:buFont typeface="Courier New" panose="02070309020205020404" pitchFamily="49" charset="0"/>
              <a:buChar char="o"/>
            </a:pPr>
            <a:r>
              <a:rPr lang="en-GB" sz="3100" dirty="0"/>
              <a:t>Within six to eight (6-8) weeks of entering the succession pool.</a:t>
            </a:r>
          </a:p>
          <a:p>
            <a:pPr marL="0" indent="0">
              <a:lnSpc>
                <a:spcPct val="100000"/>
              </a:lnSpc>
              <a:buNone/>
            </a:pPr>
            <a:r>
              <a:rPr lang="en-GB" sz="3400" b="1" dirty="0">
                <a:solidFill>
                  <a:srgbClr val="548235"/>
                </a:solidFill>
              </a:rPr>
              <a:t>What should inform this plan?</a:t>
            </a:r>
            <a:endParaRPr lang="en-GB" sz="2100" dirty="0">
              <a:solidFill>
                <a:srgbClr val="0070C0"/>
              </a:solidFill>
            </a:endParaRPr>
          </a:p>
          <a:p>
            <a:pPr lvl="1">
              <a:buFont typeface="Courier New" panose="02070309020205020404" pitchFamily="49" charset="0"/>
              <a:buChar char="o"/>
            </a:pPr>
            <a:r>
              <a:rPr lang="en-GB" sz="3200" dirty="0"/>
              <a:t>Candidates' details</a:t>
            </a:r>
          </a:p>
          <a:p>
            <a:pPr lvl="1">
              <a:buFont typeface="Courier New" panose="02070309020205020404" pitchFamily="49" charset="0"/>
              <a:buChar char="o"/>
            </a:pPr>
            <a:r>
              <a:rPr lang="en-GB" sz="3200" dirty="0"/>
              <a:t>All Assessments including 360</a:t>
            </a:r>
          </a:p>
          <a:p>
            <a:pPr lvl="1">
              <a:buFont typeface="Courier New" panose="02070309020205020404" pitchFamily="49" charset="0"/>
              <a:buChar char="o"/>
            </a:pPr>
            <a:r>
              <a:rPr lang="en-GB" sz="3200" dirty="0">
                <a:solidFill>
                  <a:schemeClr val="accent2">
                    <a:lumMod val="75000"/>
                  </a:schemeClr>
                </a:solidFill>
              </a:rPr>
              <a:t>Selection Panel Report </a:t>
            </a:r>
            <a:r>
              <a:rPr lang="en-GB" sz="3200" dirty="0"/>
              <a:t>&amp; SHL Report</a:t>
            </a:r>
          </a:p>
          <a:p>
            <a:pPr marL="0" indent="0">
              <a:buNone/>
            </a:pPr>
            <a:endParaRPr lang="en-GB" sz="2000" dirty="0"/>
          </a:p>
          <a:p>
            <a:pPr>
              <a:buFont typeface="Courier New" panose="02070309020205020404" pitchFamily="49" charset="0"/>
              <a:buChar char="o"/>
            </a:pPr>
            <a:endParaRPr lang="en-GB" sz="1800" dirty="0"/>
          </a:p>
          <a:p>
            <a:pPr marL="0" indent="0">
              <a:lnSpc>
                <a:spcPct val="100000"/>
              </a:lnSpc>
              <a:buFont typeface="Arial" panose="020B0604020202020204" pitchFamily="34" charset="0"/>
              <a:buNone/>
            </a:pPr>
            <a:endParaRPr lang="en-GB" sz="2000" dirty="0">
              <a:solidFill>
                <a:srgbClr val="0070C0"/>
              </a:solidFill>
            </a:endParaRPr>
          </a:p>
        </p:txBody>
      </p:sp>
      <p:sp>
        <p:nvSpPr>
          <p:cNvPr id="7" name="TextBox 6">
            <a:extLst>
              <a:ext uri="{FF2B5EF4-FFF2-40B4-BE49-F238E27FC236}">
                <a16:creationId xmlns:a16="http://schemas.microsoft.com/office/drawing/2014/main" id="{A67753ED-78BE-449E-9949-C2F709E9157D}"/>
              </a:ext>
            </a:extLst>
          </p:cNvPr>
          <p:cNvSpPr txBox="1"/>
          <p:nvPr/>
        </p:nvSpPr>
        <p:spPr>
          <a:xfrm>
            <a:off x="9197083" y="2519200"/>
            <a:ext cx="1348828" cy="461665"/>
          </a:xfrm>
          <a:prstGeom prst="rect">
            <a:avLst/>
          </a:prstGeom>
          <a:noFill/>
        </p:spPr>
        <p:txBody>
          <a:bodyPr wrap="square" rtlCol="0">
            <a:spAutoFit/>
          </a:bodyPr>
          <a:lstStyle/>
          <a:p>
            <a:r>
              <a:rPr lang="en-GB" sz="2400" b="1" dirty="0"/>
              <a:t>SAMPLE</a:t>
            </a:r>
            <a:endParaRPr lang="en-US" sz="2400" b="1" dirty="0"/>
          </a:p>
        </p:txBody>
      </p:sp>
      <p:pic>
        <p:nvPicPr>
          <p:cNvPr id="8" name="Graphic 7" descr="Pin">
            <a:extLst>
              <a:ext uri="{FF2B5EF4-FFF2-40B4-BE49-F238E27FC236}">
                <a16:creationId xmlns:a16="http://schemas.microsoft.com/office/drawing/2014/main" id="{4351E7DE-CBA7-4235-BC67-175462CCA77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843136" y="2474453"/>
            <a:ext cx="470837" cy="470837"/>
          </a:xfrm>
          <a:prstGeom prst="rect">
            <a:avLst/>
          </a:prstGeom>
        </p:spPr>
      </p:pic>
      <p:pic>
        <p:nvPicPr>
          <p:cNvPr id="10" name="Graphic 9" descr="Pin">
            <a:extLst>
              <a:ext uri="{FF2B5EF4-FFF2-40B4-BE49-F238E27FC236}">
                <a16:creationId xmlns:a16="http://schemas.microsoft.com/office/drawing/2014/main" id="{A42E651F-8B51-4E31-B8AD-00E51C38B41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843136" y="2474453"/>
            <a:ext cx="470837" cy="470837"/>
          </a:xfrm>
          <a:prstGeom prst="rect">
            <a:avLst/>
          </a:prstGeom>
        </p:spPr>
      </p:pic>
      <p:cxnSp>
        <p:nvCxnSpPr>
          <p:cNvPr id="12" name="Straight Connector 11">
            <a:extLst>
              <a:ext uri="{FF2B5EF4-FFF2-40B4-BE49-F238E27FC236}">
                <a16:creationId xmlns:a16="http://schemas.microsoft.com/office/drawing/2014/main" id="{2A4E3D43-8894-42BC-9088-A3B9F0C144DA}"/>
              </a:ext>
            </a:extLst>
          </p:cNvPr>
          <p:cNvCxnSpPr>
            <a:cxnSpLocks/>
          </p:cNvCxnSpPr>
          <p:nvPr/>
        </p:nvCxnSpPr>
        <p:spPr>
          <a:xfrm>
            <a:off x="7783831" y="2604628"/>
            <a:ext cx="0" cy="4028923"/>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4" name="Picture 3">
            <a:extLst>
              <a:ext uri="{FF2B5EF4-FFF2-40B4-BE49-F238E27FC236}">
                <a16:creationId xmlns:a16="http://schemas.microsoft.com/office/drawing/2014/main" id="{4224B22F-F163-6DBC-3A2B-C3854A9C9D2B}"/>
              </a:ext>
            </a:extLst>
          </p:cNvPr>
          <p:cNvPicPr>
            <a:picLocks noChangeAspect="1"/>
          </p:cNvPicPr>
          <p:nvPr/>
        </p:nvPicPr>
        <p:blipFill>
          <a:blip r:embed="rId4"/>
          <a:stretch>
            <a:fillRect/>
          </a:stretch>
        </p:blipFill>
        <p:spPr>
          <a:xfrm>
            <a:off x="7918515" y="3096373"/>
            <a:ext cx="3984827" cy="3040783"/>
          </a:xfrm>
          <a:prstGeom prst="rect">
            <a:avLst/>
          </a:prstGeom>
          <a:ln>
            <a:solidFill>
              <a:srgbClr val="548235"/>
            </a:solidFill>
          </a:ln>
        </p:spPr>
      </p:pic>
      <p:sp>
        <p:nvSpPr>
          <p:cNvPr id="3" name="Freeform 4">
            <a:extLst>
              <a:ext uri="{FF2B5EF4-FFF2-40B4-BE49-F238E27FC236}">
                <a16:creationId xmlns:a16="http://schemas.microsoft.com/office/drawing/2014/main" id="{0D3BC97C-099A-D471-1900-6C0105FC6C84}"/>
              </a:ext>
            </a:extLst>
          </p:cNvPr>
          <p:cNvSpPr/>
          <p:nvPr/>
        </p:nvSpPr>
        <p:spPr>
          <a:xfrm>
            <a:off x="838199" y="361713"/>
            <a:ext cx="8725857" cy="628079"/>
          </a:xfrm>
          <a:custGeom>
            <a:avLst/>
            <a:gdLst/>
            <a:ahLst/>
            <a:cxnLst/>
            <a:rect l="l" t="t" r="r" b="b"/>
            <a:pathLst>
              <a:path w="17451712" h="1256157">
                <a:moveTo>
                  <a:pt x="0" y="0"/>
                </a:moveTo>
                <a:cubicBezTo>
                  <a:pt x="117950" y="171450"/>
                  <a:pt x="188748" y="390017"/>
                  <a:pt x="188748" y="628015"/>
                </a:cubicBezTo>
                <a:cubicBezTo>
                  <a:pt x="188748" y="866013"/>
                  <a:pt x="117950" y="1084453"/>
                  <a:pt x="0" y="1256157"/>
                </a:cubicBezTo>
                <a:lnTo>
                  <a:pt x="17262966" y="1256157"/>
                </a:lnTo>
                <a:cubicBezTo>
                  <a:pt x="17380916" y="1084707"/>
                  <a:pt x="17451712" y="866140"/>
                  <a:pt x="17451712" y="628142"/>
                </a:cubicBezTo>
                <a:cubicBezTo>
                  <a:pt x="17451712" y="390144"/>
                  <a:pt x="17380779" y="171450"/>
                  <a:pt x="17262966" y="0"/>
                </a:cubicBezTo>
                <a:close/>
              </a:path>
            </a:pathLst>
          </a:custGeom>
          <a:solidFill>
            <a:srgbClr val="00724B"/>
          </a:solidFill>
        </p:spPr>
        <p:txBody>
          <a:bodyPr/>
          <a:lstStyle/>
          <a:p>
            <a:pPr>
              <a:lnSpc>
                <a:spcPts val="3199"/>
              </a:lnSpc>
              <a:spcBef>
                <a:spcPct val="0"/>
              </a:spcBef>
            </a:pPr>
            <a:r>
              <a:rPr lang="en-GB" sz="2666" b="1" dirty="0">
                <a:solidFill>
                  <a:srgbClr val="FFFFFF"/>
                </a:solidFill>
                <a:latin typeface="Helvetica Now Display 1"/>
              </a:rPr>
              <a:t>Step 3: Development Plan</a:t>
            </a:r>
            <a:endParaRPr lang="en-US" sz="2666" b="1" dirty="0">
              <a:solidFill>
                <a:srgbClr val="FFFFFF"/>
              </a:solidFill>
              <a:latin typeface="Helvetica Now Display 1"/>
            </a:endParaRPr>
          </a:p>
        </p:txBody>
      </p:sp>
    </p:spTree>
    <p:extLst>
      <p:ext uri="{BB962C8B-B14F-4D97-AF65-F5344CB8AC3E}">
        <p14:creationId xmlns:p14="http://schemas.microsoft.com/office/powerpoint/2010/main" val="35967480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FEF375C-576B-4DC2-BC93-F2EEC67E41C5}"/>
              </a:ext>
            </a:extLst>
          </p:cNvPr>
          <p:cNvSpPr txBox="1"/>
          <p:nvPr/>
        </p:nvSpPr>
        <p:spPr>
          <a:xfrm>
            <a:off x="908537" y="1361624"/>
            <a:ext cx="10662140" cy="1354217"/>
          </a:xfrm>
          <a:prstGeom prst="rect">
            <a:avLst/>
          </a:prstGeom>
          <a:noFill/>
        </p:spPr>
        <p:txBody>
          <a:bodyPr wrap="square" rtlCol="0">
            <a:spAutoFit/>
          </a:bodyPr>
          <a:lstStyle/>
          <a:p>
            <a:r>
              <a:rPr lang="en-GB" b="1" dirty="0"/>
              <a:t>What is this? </a:t>
            </a:r>
          </a:p>
          <a:p>
            <a:r>
              <a:rPr lang="en-GB" sz="1600" dirty="0">
                <a:solidFill>
                  <a:schemeClr val="tx2"/>
                </a:solidFill>
              </a:rPr>
              <a:t>This strategies toolbox outlines possible interventions to be selected to hone key competencies. It’s a practical strategy guide built on the principle that leadership development is heavily built through experiences. This toolbox will showcase Core Leadership Competencies and the Civil Service College suite of programmes and a variety of development options that could be leveraged to support </a:t>
            </a:r>
            <a:r>
              <a:rPr lang="en-GB" sz="1600">
                <a:solidFill>
                  <a:schemeClr val="tx2"/>
                </a:solidFill>
              </a:rPr>
              <a:t>the candidate's </a:t>
            </a:r>
            <a:r>
              <a:rPr lang="en-GB" sz="1600" dirty="0">
                <a:solidFill>
                  <a:schemeClr val="tx2"/>
                </a:solidFill>
              </a:rPr>
              <a:t>development. </a:t>
            </a:r>
            <a:r>
              <a:rPr lang="en-GB" sz="1600" dirty="0">
                <a:solidFill>
                  <a:srgbClr val="00B0F0"/>
                </a:solidFill>
                <a:hlinkClick r:id="rId2"/>
              </a:rPr>
              <a:t>Click here for more details</a:t>
            </a:r>
            <a:endParaRPr lang="en-US" sz="1600" dirty="0">
              <a:solidFill>
                <a:srgbClr val="00B0F0"/>
              </a:solidFill>
            </a:endParaRPr>
          </a:p>
        </p:txBody>
      </p:sp>
      <p:sp>
        <p:nvSpPr>
          <p:cNvPr id="3" name="Freeform 4">
            <a:extLst>
              <a:ext uri="{FF2B5EF4-FFF2-40B4-BE49-F238E27FC236}">
                <a16:creationId xmlns:a16="http://schemas.microsoft.com/office/drawing/2014/main" id="{8E2E5018-9616-8D01-F700-7CBFAE15BBEA}"/>
              </a:ext>
            </a:extLst>
          </p:cNvPr>
          <p:cNvSpPr/>
          <p:nvPr/>
        </p:nvSpPr>
        <p:spPr>
          <a:xfrm>
            <a:off x="719812" y="373134"/>
            <a:ext cx="8725857" cy="628079"/>
          </a:xfrm>
          <a:custGeom>
            <a:avLst/>
            <a:gdLst/>
            <a:ahLst/>
            <a:cxnLst/>
            <a:rect l="l" t="t" r="r" b="b"/>
            <a:pathLst>
              <a:path w="17451712" h="1256157">
                <a:moveTo>
                  <a:pt x="0" y="0"/>
                </a:moveTo>
                <a:cubicBezTo>
                  <a:pt x="117950" y="171450"/>
                  <a:pt x="188748" y="390017"/>
                  <a:pt x="188748" y="628015"/>
                </a:cubicBezTo>
                <a:cubicBezTo>
                  <a:pt x="188748" y="866013"/>
                  <a:pt x="117950" y="1084453"/>
                  <a:pt x="0" y="1256157"/>
                </a:cubicBezTo>
                <a:lnTo>
                  <a:pt x="17262966" y="1256157"/>
                </a:lnTo>
                <a:cubicBezTo>
                  <a:pt x="17380916" y="1084707"/>
                  <a:pt x="17451712" y="866140"/>
                  <a:pt x="17451712" y="628142"/>
                </a:cubicBezTo>
                <a:cubicBezTo>
                  <a:pt x="17451712" y="390144"/>
                  <a:pt x="17380779" y="171450"/>
                  <a:pt x="17262966" y="0"/>
                </a:cubicBezTo>
                <a:close/>
              </a:path>
            </a:pathLst>
          </a:custGeom>
          <a:solidFill>
            <a:srgbClr val="00724B"/>
          </a:solidFill>
        </p:spPr>
        <p:txBody>
          <a:bodyPr/>
          <a:lstStyle/>
          <a:p>
            <a:pPr>
              <a:lnSpc>
                <a:spcPts val="3199"/>
              </a:lnSpc>
              <a:spcBef>
                <a:spcPct val="0"/>
              </a:spcBef>
            </a:pPr>
            <a:r>
              <a:rPr lang="en-GB" sz="2666" b="1" dirty="0">
                <a:solidFill>
                  <a:srgbClr val="FFFFFF"/>
                </a:solidFill>
                <a:latin typeface="Helvetica Now Display 1"/>
              </a:rPr>
              <a:t>Step 3b.: Development Strategy Toolbox</a:t>
            </a:r>
            <a:endParaRPr lang="en-US" sz="2666" b="1" dirty="0">
              <a:solidFill>
                <a:srgbClr val="FFFFFF"/>
              </a:solidFill>
              <a:latin typeface="Helvetica Now Display 1"/>
            </a:endParaRPr>
          </a:p>
        </p:txBody>
      </p:sp>
      <p:pic>
        <p:nvPicPr>
          <p:cNvPr id="8" name="Picture 7">
            <a:extLst>
              <a:ext uri="{FF2B5EF4-FFF2-40B4-BE49-F238E27FC236}">
                <a16:creationId xmlns:a16="http://schemas.microsoft.com/office/drawing/2014/main" id="{08F2820B-2D7B-EAE5-1F5A-30238C870C11}"/>
              </a:ext>
            </a:extLst>
          </p:cNvPr>
          <p:cNvPicPr>
            <a:picLocks noChangeAspect="1"/>
          </p:cNvPicPr>
          <p:nvPr/>
        </p:nvPicPr>
        <p:blipFill>
          <a:blip r:embed="rId3"/>
          <a:stretch>
            <a:fillRect/>
          </a:stretch>
        </p:blipFill>
        <p:spPr>
          <a:xfrm>
            <a:off x="3219653" y="3076252"/>
            <a:ext cx="5348150" cy="3008335"/>
          </a:xfrm>
          <a:prstGeom prst="rect">
            <a:avLst/>
          </a:prstGeom>
          <a:ln>
            <a:solidFill>
              <a:srgbClr val="70AD47"/>
            </a:solidFill>
          </a:ln>
        </p:spPr>
      </p:pic>
      <p:sp>
        <p:nvSpPr>
          <p:cNvPr id="11" name="Freeform 2">
            <a:extLst>
              <a:ext uri="{FF2B5EF4-FFF2-40B4-BE49-F238E27FC236}">
                <a16:creationId xmlns:a16="http://schemas.microsoft.com/office/drawing/2014/main" id="{B3EA4628-4E63-B653-3371-B956B02110C1}"/>
              </a:ext>
            </a:extLst>
          </p:cNvPr>
          <p:cNvSpPr/>
          <p:nvPr/>
        </p:nvSpPr>
        <p:spPr>
          <a:xfrm>
            <a:off x="10029106" y="373134"/>
            <a:ext cx="1661901" cy="772784"/>
          </a:xfrm>
          <a:custGeom>
            <a:avLst/>
            <a:gdLst/>
            <a:ahLst/>
            <a:cxnLst/>
            <a:rect l="l" t="t" r="r" b="b"/>
            <a:pathLst>
              <a:path w="2492851" h="1159176">
                <a:moveTo>
                  <a:pt x="0" y="0"/>
                </a:moveTo>
                <a:lnTo>
                  <a:pt x="2492851" y="0"/>
                </a:lnTo>
                <a:lnTo>
                  <a:pt x="2492851" y="1159176"/>
                </a:lnTo>
                <a:lnTo>
                  <a:pt x="0" y="1159176"/>
                </a:lnTo>
                <a:lnTo>
                  <a:pt x="0" y="0"/>
                </a:lnTo>
                <a:close/>
              </a:path>
            </a:pathLst>
          </a:custGeom>
          <a:blipFill>
            <a:blip r:embed="rId4"/>
            <a:stretch>
              <a:fillRect/>
            </a:stretch>
          </a:blipFill>
        </p:spPr>
        <p:txBody>
          <a:bodyPr/>
          <a:lstStyle/>
          <a:p>
            <a:pPr defTabSz="609630"/>
            <a:endParaRPr lang="en-US" sz="1200">
              <a:solidFill>
                <a:prstClr val="black"/>
              </a:solidFill>
              <a:latin typeface="Calibri"/>
            </a:endParaRPr>
          </a:p>
        </p:txBody>
      </p:sp>
    </p:spTree>
    <p:extLst>
      <p:ext uri="{BB962C8B-B14F-4D97-AF65-F5344CB8AC3E}">
        <p14:creationId xmlns:p14="http://schemas.microsoft.com/office/powerpoint/2010/main" val="7335193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430FD42-CB25-4CD7-9497-6298109F3C5F}"/>
              </a:ext>
            </a:extLst>
          </p:cNvPr>
          <p:cNvSpPr txBox="1"/>
          <p:nvPr/>
        </p:nvSpPr>
        <p:spPr>
          <a:xfrm>
            <a:off x="987668" y="1232077"/>
            <a:ext cx="10662140" cy="1107996"/>
          </a:xfrm>
          <a:prstGeom prst="rect">
            <a:avLst/>
          </a:prstGeom>
          <a:noFill/>
        </p:spPr>
        <p:txBody>
          <a:bodyPr wrap="square" rtlCol="0">
            <a:spAutoFit/>
          </a:bodyPr>
          <a:lstStyle/>
          <a:p>
            <a:r>
              <a:rPr lang="en-GB" b="1" dirty="0"/>
              <a:t>What is this? </a:t>
            </a:r>
          </a:p>
          <a:p>
            <a:r>
              <a:rPr lang="en-GB" sz="1600" dirty="0">
                <a:solidFill>
                  <a:schemeClr val="tx2"/>
                </a:solidFill>
              </a:rPr>
              <a:t>Before implementation, all candidate development plans must be vetted and  approved by the Ministry’s designated Succession Panel or the Centrally Managed Succession Panel. This ensures the plans are aligned, achievable, and support strategic talent development goals.</a:t>
            </a:r>
            <a:endParaRPr lang="en-US" sz="1600" dirty="0">
              <a:solidFill>
                <a:schemeClr val="tx2"/>
              </a:solidFill>
            </a:endParaRPr>
          </a:p>
        </p:txBody>
      </p:sp>
      <p:sp>
        <p:nvSpPr>
          <p:cNvPr id="7" name="Content Placeholder 2">
            <a:extLst>
              <a:ext uri="{FF2B5EF4-FFF2-40B4-BE49-F238E27FC236}">
                <a16:creationId xmlns:a16="http://schemas.microsoft.com/office/drawing/2014/main" id="{594E532A-1629-4EAA-8D5D-06C74A64DD3F}"/>
              </a:ext>
            </a:extLst>
          </p:cNvPr>
          <p:cNvSpPr txBox="1">
            <a:spLocks/>
          </p:cNvSpPr>
          <p:nvPr/>
        </p:nvSpPr>
        <p:spPr>
          <a:xfrm>
            <a:off x="1101969" y="2398426"/>
            <a:ext cx="4587632" cy="3802579"/>
          </a:xfrm>
          <a:prstGeom prst="rect">
            <a:avLst/>
          </a:prstGeom>
          <a:ln>
            <a:solidFill>
              <a:schemeClr val="accent6"/>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000" dirty="0">
                <a:solidFill>
                  <a:srgbClr val="548235"/>
                </a:solidFill>
              </a:rPr>
              <a:t>Who are required to sign?</a:t>
            </a:r>
          </a:p>
          <a:p>
            <a:pPr>
              <a:buFont typeface="Courier New" panose="02070309020205020404" pitchFamily="49" charset="0"/>
              <a:buChar char="o"/>
            </a:pPr>
            <a:r>
              <a:rPr lang="en-GB" sz="2000" dirty="0"/>
              <a:t>Succession Pool Candidate</a:t>
            </a:r>
          </a:p>
          <a:p>
            <a:pPr>
              <a:buFont typeface="Courier New" panose="02070309020205020404" pitchFamily="49" charset="0"/>
              <a:buChar char="o"/>
            </a:pPr>
            <a:r>
              <a:rPr lang="en-GB" sz="2000" dirty="0"/>
              <a:t>Line Manager</a:t>
            </a:r>
          </a:p>
          <a:p>
            <a:pPr>
              <a:buFont typeface="Courier New" panose="02070309020205020404" pitchFamily="49" charset="0"/>
              <a:buChar char="o"/>
            </a:pPr>
            <a:r>
              <a:rPr lang="en-GB" sz="2000" dirty="0"/>
              <a:t>Ministry Succession Panel/Centrally</a:t>
            </a:r>
          </a:p>
          <a:p>
            <a:pPr marL="0" indent="0">
              <a:buNone/>
            </a:pPr>
            <a:r>
              <a:rPr lang="en-GB" sz="2000" dirty="0"/>
              <a:t>    Managed Panel</a:t>
            </a:r>
          </a:p>
          <a:p>
            <a:pPr marL="0" indent="0">
              <a:buFont typeface="Arial" panose="020B0604020202020204" pitchFamily="34" charset="0"/>
              <a:buNone/>
            </a:pPr>
            <a:endParaRPr lang="en-GB" sz="2000" dirty="0">
              <a:solidFill>
                <a:srgbClr val="0070C0"/>
              </a:solidFill>
            </a:endParaRPr>
          </a:p>
          <a:p>
            <a:pPr marL="0" indent="0">
              <a:buFont typeface="Arial" panose="020B0604020202020204" pitchFamily="34" charset="0"/>
              <a:buNone/>
            </a:pPr>
            <a:r>
              <a:rPr lang="en-GB" sz="2000" dirty="0">
                <a:solidFill>
                  <a:srgbClr val="548235"/>
                </a:solidFill>
              </a:rPr>
              <a:t>When should this be done?</a:t>
            </a:r>
          </a:p>
          <a:p>
            <a:pPr>
              <a:buFont typeface="Courier New" panose="02070309020205020404" pitchFamily="49" charset="0"/>
              <a:buChar char="o"/>
            </a:pPr>
            <a:r>
              <a:rPr lang="en-GB" sz="2000" dirty="0"/>
              <a:t>One (1) week post submission</a:t>
            </a:r>
          </a:p>
          <a:p>
            <a:pPr marL="0" indent="0">
              <a:lnSpc>
                <a:spcPct val="100000"/>
              </a:lnSpc>
              <a:buFont typeface="Arial" panose="020B0604020202020204" pitchFamily="34" charset="0"/>
              <a:buNone/>
            </a:pPr>
            <a:endParaRPr lang="en-GB" sz="2000" dirty="0">
              <a:solidFill>
                <a:srgbClr val="0070C0"/>
              </a:solidFill>
            </a:endParaRPr>
          </a:p>
          <a:p>
            <a:pPr marL="0" indent="0">
              <a:buNone/>
            </a:pPr>
            <a:endParaRPr lang="en-GB" sz="2000" dirty="0"/>
          </a:p>
          <a:p>
            <a:pPr>
              <a:buFont typeface="Courier New" panose="02070309020205020404" pitchFamily="49" charset="0"/>
              <a:buChar char="o"/>
            </a:pPr>
            <a:endParaRPr lang="en-GB" sz="1800" dirty="0"/>
          </a:p>
          <a:p>
            <a:pPr marL="0" indent="0">
              <a:lnSpc>
                <a:spcPct val="100000"/>
              </a:lnSpc>
              <a:buFont typeface="Arial" panose="020B0604020202020204" pitchFamily="34" charset="0"/>
              <a:buNone/>
            </a:pPr>
            <a:endParaRPr lang="en-GB" sz="2000" dirty="0">
              <a:solidFill>
                <a:srgbClr val="0070C0"/>
              </a:solidFill>
            </a:endParaRPr>
          </a:p>
        </p:txBody>
      </p:sp>
      <p:sp>
        <p:nvSpPr>
          <p:cNvPr id="8" name="TextBox 7">
            <a:extLst>
              <a:ext uri="{FF2B5EF4-FFF2-40B4-BE49-F238E27FC236}">
                <a16:creationId xmlns:a16="http://schemas.microsoft.com/office/drawing/2014/main" id="{E3C938CC-32A3-4B64-8661-2EA9BCDE4338}"/>
              </a:ext>
            </a:extLst>
          </p:cNvPr>
          <p:cNvSpPr txBox="1"/>
          <p:nvPr/>
        </p:nvSpPr>
        <p:spPr>
          <a:xfrm>
            <a:off x="7838832" y="2462868"/>
            <a:ext cx="3251200" cy="461665"/>
          </a:xfrm>
          <a:prstGeom prst="rect">
            <a:avLst/>
          </a:prstGeom>
          <a:noFill/>
        </p:spPr>
        <p:txBody>
          <a:bodyPr wrap="square" rtlCol="0">
            <a:spAutoFit/>
          </a:bodyPr>
          <a:lstStyle/>
          <a:p>
            <a:r>
              <a:rPr lang="en-GB" sz="2400" b="1" dirty="0"/>
              <a:t>SAMPLE</a:t>
            </a:r>
            <a:endParaRPr lang="en-US" sz="2400" b="1" dirty="0"/>
          </a:p>
        </p:txBody>
      </p:sp>
      <p:pic>
        <p:nvPicPr>
          <p:cNvPr id="9" name="Graphic 8" descr="Pin">
            <a:extLst>
              <a:ext uri="{FF2B5EF4-FFF2-40B4-BE49-F238E27FC236}">
                <a16:creationId xmlns:a16="http://schemas.microsoft.com/office/drawing/2014/main" id="{50D2161F-03A4-462A-9949-7F453FEECDB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154122" y="2188453"/>
            <a:ext cx="684710" cy="736080"/>
          </a:xfrm>
          <a:prstGeom prst="rect">
            <a:avLst/>
          </a:prstGeom>
        </p:spPr>
      </p:pic>
      <p:cxnSp>
        <p:nvCxnSpPr>
          <p:cNvPr id="10" name="Straight Connector 9">
            <a:extLst>
              <a:ext uri="{FF2B5EF4-FFF2-40B4-BE49-F238E27FC236}">
                <a16:creationId xmlns:a16="http://schemas.microsoft.com/office/drawing/2014/main" id="{FB078DA5-EE0B-4E08-AB27-27816926CF40}"/>
              </a:ext>
            </a:extLst>
          </p:cNvPr>
          <p:cNvCxnSpPr>
            <a:cxnSpLocks/>
          </p:cNvCxnSpPr>
          <p:nvPr/>
        </p:nvCxnSpPr>
        <p:spPr>
          <a:xfrm>
            <a:off x="6026629" y="2440680"/>
            <a:ext cx="0" cy="3760325"/>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11" name="Picture 10">
            <a:extLst>
              <a:ext uri="{FF2B5EF4-FFF2-40B4-BE49-F238E27FC236}">
                <a16:creationId xmlns:a16="http://schemas.microsoft.com/office/drawing/2014/main" id="{EC0F5E6A-EE1E-F755-73B2-80A45D575850}"/>
              </a:ext>
            </a:extLst>
          </p:cNvPr>
          <p:cNvPicPr>
            <a:picLocks noChangeAspect="1"/>
          </p:cNvPicPr>
          <p:nvPr/>
        </p:nvPicPr>
        <p:blipFill>
          <a:blip r:embed="rId4"/>
          <a:stretch>
            <a:fillRect/>
          </a:stretch>
        </p:blipFill>
        <p:spPr>
          <a:xfrm>
            <a:off x="6096000" y="3294223"/>
            <a:ext cx="5799266" cy="1532164"/>
          </a:xfrm>
          <a:prstGeom prst="rect">
            <a:avLst/>
          </a:prstGeom>
          <a:ln>
            <a:solidFill>
              <a:srgbClr val="548235"/>
            </a:solidFill>
          </a:ln>
        </p:spPr>
      </p:pic>
      <p:sp>
        <p:nvSpPr>
          <p:cNvPr id="2" name="Freeform 4">
            <a:extLst>
              <a:ext uri="{FF2B5EF4-FFF2-40B4-BE49-F238E27FC236}">
                <a16:creationId xmlns:a16="http://schemas.microsoft.com/office/drawing/2014/main" id="{8FBA5C20-2C77-DC2E-297A-75986D2EDE75}"/>
              </a:ext>
            </a:extLst>
          </p:cNvPr>
          <p:cNvSpPr/>
          <p:nvPr/>
        </p:nvSpPr>
        <p:spPr>
          <a:xfrm>
            <a:off x="738575" y="260782"/>
            <a:ext cx="8725857" cy="628079"/>
          </a:xfrm>
          <a:custGeom>
            <a:avLst/>
            <a:gdLst/>
            <a:ahLst/>
            <a:cxnLst/>
            <a:rect l="l" t="t" r="r" b="b"/>
            <a:pathLst>
              <a:path w="17451712" h="1256157">
                <a:moveTo>
                  <a:pt x="0" y="0"/>
                </a:moveTo>
                <a:cubicBezTo>
                  <a:pt x="117950" y="171450"/>
                  <a:pt x="188748" y="390017"/>
                  <a:pt x="188748" y="628015"/>
                </a:cubicBezTo>
                <a:cubicBezTo>
                  <a:pt x="188748" y="866013"/>
                  <a:pt x="117950" y="1084453"/>
                  <a:pt x="0" y="1256157"/>
                </a:cubicBezTo>
                <a:lnTo>
                  <a:pt x="17262966" y="1256157"/>
                </a:lnTo>
                <a:cubicBezTo>
                  <a:pt x="17380916" y="1084707"/>
                  <a:pt x="17451712" y="866140"/>
                  <a:pt x="17451712" y="628142"/>
                </a:cubicBezTo>
                <a:cubicBezTo>
                  <a:pt x="17451712" y="390144"/>
                  <a:pt x="17380779" y="171450"/>
                  <a:pt x="17262966" y="0"/>
                </a:cubicBezTo>
                <a:close/>
              </a:path>
            </a:pathLst>
          </a:custGeom>
          <a:solidFill>
            <a:srgbClr val="00724B"/>
          </a:solidFill>
        </p:spPr>
        <p:txBody>
          <a:bodyPr/>
          <a:lstStyle/>
          <a:p>
            <a:pPr>
              <a:lnSpc>
                <a:spcPts val="3199"/>
              </a:lnSpc>
              <a:spcBef>
                <a:spcPct val="0"/>
              </a:spcBef>
            </a:pPr>
            <a:r>
              <a:rPr lang="en-GB" sz="2666" b="1" dirty="0">
                <a:solidFill>
                  <a:srgbClr val="FFFFFF"/>
                </a:solidFill>
                <a:latin typeface="Helvetica Now Display 1"/>
              </a:rPr>
              <a:t>Step: 4.  Development Plan Sign-off </a:t>
            </a:r>
          </a:p>
        </p:txBody>
      </p:sp>
      <p:sp>
        <p:nvSpPr>
          <p:cNvPr id="3" name="Freeform 2">
            <a:extLst>
              <a:ext uri="{FF2B5EF4-FFF2-40B4-BE49-F238E27FC236}">
                <a16:creationId xmlns:a16="http://schemas.microsoft.com/office/drawing/2014/main" id="{5C9992DB-2C34-3FBF-3119-65BA247BA932}"/>
              </a:ext>
            </a:extLst>
          </p:cNvPr>
          <p:cNvSpPr/>
          <p:nvPr/>
        </p:nvSpPr>
        <p:spPr>
          <a:xfrm>
            <a:off x="9987907" y="287685"/>
            <a:ext cx="1661901" cy="772784"/>
          </a:xfrm>
          <a:custGeom>
            <a:avLst/>
            <a:gdLst/>
            <a:ahLst/>
            <a:cxnLst/>
            <a:rect l="l" t="t" r="r" b="b"/>
            <a:pathLst>
              <a:path w="2492851" h="1159176">
                <a:moveTo>
                  <a:pt x="0" y="0"/>
                </a:moveTo>
                <a:lnTo>
                  <a:pt x="2492851" y="0"/>
                </a:lnTo>
                <a:lnTo>
                  <a:pt x="2492851" y="1159176"/>
                </a:lnTo>
                <a:lnTo>
                  <a:pt x="0" y="1159176"/>
                </a:lnTo>
                <a:lnTo>
                  <a:pt x="0" y="0"/>
                </a:lnTo>
                <a:close/>
              </a:path>
            </a:pathLst>
          </a:custGeom>
          <a:blipFill>
            <a:blip r:embed="rId5"/>
            <a:stretch>
              <a:fillRect/>
            </a:stretch>
          </a:blipFill>
        </p:spPr>
        <p:txBody>
          <a:bodyPr/>
          <a:lstStyle/>
          <a:p>
            <a:pPr defTabSz="609630"/>
            <a:endParaRPr lang="en-US" sz="1200">
              <a:solidFill>
                <a:prstClr val="black"/>
              </a:solidFill>
              <a:latin typeface="Calibri"/>
            </a:endParaRPr>
          </a:p>
        </p:txBody>
      </p:sp>
    </p:spTree>
    <p:extLst>
      <p:ext uri="{BB962C8B-B14F-4D97-AF65-F5344CB8AC3E}">
        <p14:creationId xmlns:p14="http://schemas.microsoft.com/office/powerpoint/2010/main" val="32792089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B03555D-991B-4DF5-B380-60EA5A570919}"/>
              </a:ext>
            </a:extLst>
          </p:cNvPr>
          <p:cNvSpPr txBox="1">
            <a:spLocks/>
          </p:cNvSpPr>
          <p:nvPr/>
        </p:nvSpPr>
        <p:spPr>
          <a:xfrm>
            <a:off x="174662" y="0"/>
            <a:ext cx="1201733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4000" dirty="0">
              <a:solidFill>
                <a:srgbClr val="484848"/>
              </a:solidFill>
              <a:latin typeface="Arial"/>
              <a:ea typeface="+mn-ea"/>
              <a:cs typeface="+mn-cs"/>
            </a:endParaRPr>
          </a:p>
        </p:txBody>
      </p:sp>
      <p:sp>
        <p:nvSpPr>
          <p:cNvPr id="6" name="TextBox 5">
            <a:extLst>
              <a:ext uri="{FF2B5EF4-FFF2-40B4-BE49-F238E27FC236}">
                <a16:creationId xmlns:a16="http://schemas.microsoft.com/office/drawing/2014/main" id="{B430FD42-CB25-4CD7-9497-6298109F3C5F}"/>
              </a:ext>
            </a:extLst>
          </p:cNvPr>
          <p:cNvSpPr txBox="1"/>
          <p:nvPr/>
        </p:nvSpPr>
        <p:spPr>
          <a:xfrm>
            <a:off x="552449" y="1253446"/>
            <a:ext cx="10662140" cy="1107996"/>
          </a:xfrm>
          <a:prstGeom prst="rect">
            <a:avLst/>
          </a:prstGeom>
          <a:noFill/>
        </p:spPr>
        <p:txBody>
          <a:bodyPr wrap="square" rtlCol="0">
            <a:spAutoFit/>
          </a:bodyPr>
          <a:lstStyle/>
          <a:p>
            <a:r>
              <a:rPr lang="en-GB" b="1" dirty="0"/>
              <a:t>What is this? </a:t>
            </a:r>
          </a:p>
          <a:p>
            <a:r>
              <a:rPr lang="en-GB" sz="1600" dirty="0">
                <a:solidFill>
                  <a:schemeClr val="tx2"/>
                </a:solidFill>
              </a:rPr>
              <a:t>All signed off development plans should be executed as planned with milestone achievements clearly mapped and assessed. Accountability steps include quarterly reviews,  which will be included in the Performance Management cycle. Discussions will also be led at the Ministry Succession Panel and the Succession Planning Steering Committee levels.</a:t>
            </a:r>
            <a:endParaRPr lang="en-US" sz="1600" dirty="0">
              <a:solidFill>
                <a:schemeClr val="tx2"/>
              </a:solidFill>
            </a:endParaRPr>
          </a:p>
        </p:txBody>
      </p:sp>
      <p:sp>
        <p:nvSpPr>
          <p:cNvPr id="7" name="Content Placeholder 2">
            <a:extLst>
              <a:ext uri="{FF2B5EF4-FFF2-40B4-BE49-F238E27FC236}">
                <a16:creationId xmlns:a16="http://schemas.microsoft.com/office/drawing/2014/main" id="{594E532A-1629-4EAA-8D5D-06C74A64DD3F}"/>
              </a:ext>
            </a:extLst>
          </p:cNvPr>
          <p:cNvSpPr txBox="1">
            <a:spLocks/>
          </p:cNvSpPr>
          <p:nvPr/>
        </p:nvSpPr>
        <p:spPr>
          <a:xfrm>
            <a:off x="552449" y="2398426"/>
            <a:ext cx="6026151" cy="4250024"/>
          </a:xfrm>
          <a:prstGeom prst="rect">
            <a:avLst/>
          </a:prstGeom>
          <a:ln>
            <a:solidFill>
              <a:schemeClr val="accent6"/>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1600" dirty="0">
                <a:solidFill>
                  <a:srgbClr val="548235"/>
                </a:solidFill>
              </a:rPr>
              <a:t>Who is responsible for implementation?</a:t>
            </a:r>
          </a:p>
          <a:p>
            <a:pPr lvl="1">
              <a:lnSpc>
                <a:spcPct val="70000"/>
              </a:lnSpc>
              <a:buFont typeface="Courier New" panose="02070309020205020404" pitchFamily="49" charset="0"/>
              <a:buChar char="o"/>
            </a:pPr>
            <a:r>
              <a:rPr lang="en-GB" sz="1600" dirty="0"/>
              <a:t>Candidates, their line managers and CHROs </a:t>
            </a:r>
            <a:r>
              <a:rPr lang="en-GB" sz="1600" i="1" dirty="0">
                <a:solidFill>
                  <a:schemeClr val="accent3"/>
                </a:solidFill>
              </a:rPr>
              <a:t>(where applicable)</a:t>
            </a:r>
          </a:p>
          <a:p>
            <a:pPr marL="0" indent="0">
              <a:buFont typeface="Arial" panose="020B0604020202020204" pitchFamily="34" charset="0"/>
              <a:buNone/>
            </a:pPr>
            <a:endParaRPr lang="en-GB" sz="1600" dirty="0">
              <a:solidFill>
                <a:srgbClr val="0070C0"/>
              </a:solidFill>
            </a:endParaRPr>
          </a:p>
          <a:p>
            <a:pPr marL="0" indent="0">
              <a:buFont typeface="Arial" panose="020B0604020202020204" pitchFamily="34" charset="0"/>
              <a:buNone/>
            </a:pPr>
            <a:r>
              <a:rPr lang="en-GB" sz="1600" dirty="0">
                <a:solidFill>
                  <a:srgbClr val="548235"/>
                </a:solidFill>
              </a:rPr>
              <a:t>How will the implementation be tracked?</a:t>
            </a:r>
          </a:p>
          <a:p>
            <a:pPr lvl="1">
              <a:lnSpc>
                <a:spcPct val="70000"/>
              </a:lnSpc>
              <a:buFont typeface="Courier New" panose="02070309020205020404" pitchFamily="49" charset="0"/>
              <a:buChar char="o"/>
            </a:pPr>
            <a:r>
              <a:rPr lang="en-GB" sz="1600" dirty="0"/>
              <a:t>The candidates line manager will integrate development plan into performance agreement, provide coaching and feedback, document feedback and progress in check-ins.</a:t>
            </a:r>
          </a:p>
          <a:p>
            <a:pPr lvl="1">
              <a:lnSpc>
                <a:spcPct val="70000"/>
              </a:lnSpc>
              <a:buFont typeface="Courier New" panose="02070309020205020404" pitchFamily="49" charset="0"/>
              <a:buChar char="o"/>
            </a:pPr>
            <a:r>
              <a:rPr lang="en-GB" sz="1600" dirty="0"/>
              <a:t>CHROs will ensure implementation of plans and monitor development plans and update succession panels </a:t>
            </a:r>
            <a:r>
              <a:rPr lang="en-GB" sz="1600" i="1" dirty="0">
                <a:solidFill>
                  <a:schemeClr val="accent3"/>
                </a:solidFill>
              </a:rPr>
              <a:t>(where applicable).</a:t>
            </a:r>
          </a:p>
          <a:p>
            <a:pPr marL="457200" lvl="1" indent="0">
              <a:lnSpc>
                <a:spcPct val="70000"/>
              </a:lnSpc>
              <a:buNone/>
            </a:pPr>
            <a:endParaRPr lang="en-GB" sz="1600" dirty="0">
              <a:solidFill>
                <a:srgbClr val="0070C0"/>
              </a:solidFill>
            </a:endParaRPr>
          </a:p>
          <a:p>
            <a:pPr marL="0" indent="0">
              <a:buFont typeface="Arial" panose="020B0604020202020204" pitchFamily="34" charset="0"/>
              <a:buNone/>
            </a:pPr>
            <a:r>
              <a:rPr lang="en-GB" sz="1600" dirty="0">
                <a:solidFill>
                  <a:srgbClr val="548235"/>
                </a:solidFill>
              </a:rPr>
              <a:t>What if the development plan is not executed as per signoff?</a:t>
            </a:r>
          </a:p>
          <a:p>
            <a:pPr lvl="1">
              <a:lnSpc>
                <a:spcPct val="70000"/>
              </a:lnSpc>
              <a:buFont typeface="Courier New" panose="02070309020205020404" pitchFamily="49" charset="0"/>
              <a:buChar char="o"/>
            </a:pPr>
            <a:r>
              <a:rPr lang="en-GB" sz="1600" dirty="0"/>
              <a:t>This information will be shared with the Succession Panels who will advise on next steps.</a:t>
            </a:r>
          </a:p>
          <a:p>
            <a:pPr marL="0" indent="0">
              <a:buNone/>
            </a:pPr>
            <a:endParaRPr lang="en-GB" sz="1600" dirty="0"/>
          </a:p>
          <a:p>
            <a:pPr>
              <a:buFont typeface="Courier New" panose="02070309020205020404" pitchFamily="49" charset="0"/>
              <a:buChar char="o"/>
            </a:pPr>
            <a:endParaRPr lang="en-GB" sz="1600" dirty="0"/>
          </a:p>
          <a:p>
            <a:pPr marL="0" indent="0">
              <a:lnSpc>
                <a:spcPct val="100000"/>
              </a:lnSpc>
              <a:buFont typeface="Arial" panose="020B0604020202020204" pitchFamily="34" charset="0"/>
              <a:buNone/>
            </a:pPr>
            <a:endParaRPr lang="en-GB" sz="1600" dirty="0">
              <a:solidFill>
                <a:srgbClr val="0070C0"/>
              </a:solidFill>
            </a:endParaRPr>
          </a:p>
        </p:txBody>
      </p:sp>
      <p:pic>
        <p:nvPicPr>
          <p:cNvPr id="8" name="Graphic 7" descr="Pin">
            <a:extLst>
              <a:ext uri="{FF2B5EF4-FFF2-40B4-BE49-F238E27FC236}">
                <a16:creationId xmlns:a16="http://schemas.microsoft.com/office/drawing/2014/main" id="{8CFA5016-A14D-440C-A12E-2A81FC3B5CB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849913" y="2399014"/>
            <a:ext cx="531783" cy="571680"/>
          </a:xfrm>
          <a:prstGeom prst="rect">
            <a:avLst/>
          </a:prstGeom>
        </p:spPr>
      </p:pic>
      <p:cxnSp>
        <p:nvCxnSpPr>
          <p:cNvPr id="9" name="Straight Connector 8">
            <a:extLst>
              <a:ext uri="{FF2B5EF4-FFF2-40B4-BE49-F238E27FC236}">
                <a16:creationId xmlns:a16="http://schemas.microsoft.com/office/drawing/2014/main" id="{100B4DF8-8803-487B-A5E3-16798A223E42}"/>
              </a:ext>
            </a:extLst>
          </p:cNvPr>
          <p:cNvCxnSpPr>
            <a:cxnSpLocks/>
          </p:cNvCxnSpPr>
          <p:nvPr/>
        </p:nvCxnSpPr>
        <p:spPr>
          <a:xfrm>
            <a:off x="6781800" y="2398836"/>
            <a:ext cx="0" cy="4249614"/>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2" name="Picture 1">
            <a:extLst>
              <a:ext uri="{FF2B5EF4-FFF2-40B4-BE49-F238E27FC236}">
                <a16:creationId xmlns:a16="http://schemas.microsoft.com/office/drawing/2014/main" id="{6A882AC0-5E23-32AA-BE63-3EB46B3D2E25}"/>
              </a:ext>
            </a:extLst>
          </p:cNvPr>
          <p:cNvPicPr>
            <a:picLocks noChangeAspect="1"/>
          </p:cNvPicPr>
          <p:nvPr/>
        </p:nvPicPr>
        <p:blipFill>
          <a:blip r:embed="rId4"/>
          <a:stretch>
            <a:fillRect/>
          </a:stretch>
        </p:blipFill>
        <p:spPr>
          <a:xfrm>
            <a:off x="7203073" y="2971809"/>
            <a:ext cx="4011516" cy="3066554"/>
          </a:xfrm>
          <a:prstGeom prst="rect">
            <a:avLst/>
          </a:prstGeom>
        </p:spPr>
      </p:pic>
      <p:sp>
        <p:nvSpPr>
          <p:cNvPr id="10" name="Oval 9">
            <a:extLst>
              <a:ext uri="{FF2B5EF4-FFF2-40B4-BE49-F238E27FC236}">
                <a16:creationId xmlns:a16="http://schemas.microsoft.com/office/drawing/2014/main" id="{B44711D5-6B69-A920-D31B-87F7ACA1787F}"/>
              </a:ext>
            </a:extLst>
          </p:cNvPr>
          <p:cNvSpPr/>
          <p:nvPr/>
        </p:nvSpPr>
        <p:spPr>
          <a:xfrm>
            <a:off x="9794449" y="2762054"/>
            <a:ext cx="1923068" cy="2724346"/>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4">
            <a:extLst>
              <a:ext uri="{FF2B5EF4-FFF2-40B4-BE49-F238E27FC236}">
                <a16:creationId xmlns:a16="http://schemas.microsoft.com/office/drawing/2014/main" id="{73A18558-DAE1-6885-B777-9313E5CAEB42}"/>
              </a:ext>
            </a:extLst>
          </p:cNvPr>
          <p:cNvSpPr/>
          <p:nvPr/>
        </p:nvSpPr>
        <p:spPr>
          <a:xfrm>
            <a:off x="482974" y="384002"/>
            <a:ext cx="8725857" cy="628079"/>
          </a:xfrm>
          <a:custGeom>
            <a:avLst/>
            <a:gdLst/>
            <a:ahLst/>
            <a:cxnLst/>
            <a:rect l="l" t="t" r="r" b="b"/>
            <a:pathLst>
              <a:path w="17451712" h="1256157">
                <a:moveTo>
                  <a:pt x="0" y="0"/>
                </a:moveTo>
                <a:cubicBezTo>
                  <a:pt x="117950" y="171450"/>
                  <a:pt x="188748" y="390017"/>
                  <a:pt x="188748" y="628015"/>
                </a:cubicBezTo>
                <a:cubicBezTo>
                  <a:pt x="188748" y="866013"/>
                  <a:pt x="117950" y="1084453"/>
                  <a:pt x="0" y="1256157"/>
                </a:cubicBezTo>
                <a:lnTo>
                  <a:pt x="17262966" y="1256157"/>
                </a:lnTo>
                <a:cubicBezTo>
                  <a:pt x="17380916" y="1084707"/>
                  <a:pt x="17451712" y="866140"/>
                  <a:pt x="17451712" y="628142"/>
                </a:cubicBezTo>
                <a:cubicBezTo>
                  <a:pt x="17451712" y="390144"/>
                  <a:pt x="17380779" y="171450"/>
                  <a:pt x="17262966" y="0"/>
                </a:cubicBezTo>
                <a:close/>
              </a:path>
            </a:pathLst>
          </a:custGeom>
          <a:solidFill>
            <a:srgbClr val="00724B"/>
          </a:solidFill>
        </p:spPr>
        <p:txBody>
          <a:bodyPr/>
          <a:lstStyle/>
          <a:p>
            <a:pPr>
              <a:lnSpc>
                <a:spcPts val="3199"/>
              </a:lnSpc>
              <a:spcBef>
                <a:spcPct val="0"/>
              </a:spcBef>
            </a:pPr>
            <a:r>
              <a:rPr lang="en-GB" sz="2666" b="1" dirty="0">
                <a:solidFill>
                  <a:srgbClr val="FFFFFF"/>
                </a:solidFill>
                <a:latin typeface="Helvetica Now Display 1"/>
              </a:rPr>
              <a:t>Step: 5  Development Plan Implementation </a:t>
            </a:r>
          </a:p>
        </p:txBody>
      </p:sp>
    </p:spTree>
    <p:extLst>
      <p:ext uri="{BB962C8B-B14F-4D97-AF65-F5344CB8AC3E}">
        <p14:creationId xmlns:p14="http://schemas.microsoft.com/office/powerpoint/2010/main" val="12766790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Slide-Generic">
  <a:themeElements>
    <a:clrScheme name="McLean Research Palette">
      <a:dk1>
        <a:srgbClr val="000000"/>
      </a:dk1>
      <a:lt1>
        <a:srgbClr val="FFFFFF"/>
      </a:lt1>
      <a:dk2>
        <a:srgbClr val="494A4A"/>
      </a:dk2>
      <a:lt2>
        <a:srgbClr val="C9C9C9"/>
      </a:lt2>
      <a:accent1>
        <a:srgbClr val="414299"/>
      </a:accent1>
      <a:accent2>
        <a:srgbClr val="8656A3"/>
      </a:accent2>
      <a:accent3>
        <a:srgbClr val="2576B6"/>
      </a:accent3>
      <a:accent4>
        <a:srgbClr val="299C47"/>
      </a:accent4>
      <a:accent5>
        <a:srgbClr val="1D5E91"/>
      </a:accent5>
      <a:accent6>
        <a:srgbClr val="494A4A"/>
      </a:accent6>
      <a:hlink>
        <a:srgbClr val="3A1891"/>
      </a:hlink>
      <a:folHlink>
        <a:srgbClr val="5D3291"/>
      </a:folHlink>
    </a:clrScheme>
    <a:fontScheme name="McLean fonts">
      <a:majorFont>
        <a:latin typeface="Montserrat SemiBold"/>
        <a:ea typeface=""/>
        <a:cs typeface=""/>
      </a:majorFont>
      <a:minorFont>
        <a:latin typeface="Roboto Condensed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wrap="none" rtlCol="0">
        <a:spAutoFit/>
      </a:bodyPr>
      <a:lstStyle>
        <a:defPPr algn="l">
          <a:defRPr sz="1400" b="0"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e6647f6d-c919-4130-8358-b564a3be838c" xsi:nil="true"/>
    <lcf76f155ced4ddcb4097134ff3c332f xmlns="f6a5190a-d979-4ce4-b538-e12fbe06967d">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A354564B75C004C9E4AB6867E15E4BC" ma:contentTypeVersion="16" ma:contentTypeDescription="Create a new document." ma:contentTypeScope="" ma:versionID="d70fd8a3048b7098ae7a3979e9e29b86">
  <xsd:schema xmlns:xsd="http://www.w3.org/2001/XMLSchema" xmlns:xs="http://www.w3.org/2001/XMLSchema" xmlns:p="http://schemas.microsoft.com/office/2006/metadata/properties" xmlns:ns2="f6a5190a-d979-4ce4-b538-e12fbe06967d" xmlns:ns3="e6647f6d-c919-4130-8358-b564a3be838c" targetNamespace="http://schemas.microsoft.com/office/2006/metadata/properties" ma:root="true" ma:fieldsID="d63505b13da9c879a9d789bc82bd0625" ns2:_="" ns3:_="">
    <xsd:import namespace="f6a5190a-d979-4ce4-b538-e12fbe06967d"/>
    <xsd:import namespace="e6647f6d-c919-4130-8358-b564a3be838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BillingMetadata"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6a5190a-d979-4ce4-b538-e12fbe06967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SearchProperties" ma:index="12" nillable="true" ma:displayName="MediaServiceSearchProperties" ma:hidden="true" ma:internalName="MediaServiceSearchProperties" ma:readOnly="true">
      <xsd:simpleType>
        <xsd:restriction base="dms:Note"/>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7f8856cf-3efc-4d84-909e-b092be7d3c62"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BillingMetadata" ma:index="22" nillable="true" ma:displayName="MediaServiceBillingMetadata" ma:hidden="true" ma:internalName="MediaServiceBillingMetadata" ma:readOnly="true">
      <xsd:simpleType>
        <xsd:restriction base="dms:Note"/>
      </xsd:simpleType>
    </xsd:element>
    <xsd:element name="MediaServiceLocation" ma:index="23"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6647f6d-c919-4130-8358-b564a3be838c"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bdefd69f-3ad2-4e96-a2df-310c769ecaf8}" ma:internalName="TaxCatchAll" ma:showField="CatchAllData" ma:web="e6647f6d-c919-4130-8358-b564a3be838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E06AD0A-DC0D-4FE7-B1D9-026D1A616F60}">
  <ds:schemaRefs>
    <ds:schemaRef ds:uri="http://www.w3.org/XML/1998/namespace"/>
    <ds:schemaRef ds:uri="http://purl.org/dc/elements/1.1/"/>
    <ds:schemaRef ds:uri="f6a5190a-d979-4ce4-b538-e12fbe06967d"/>
    <ds:schemaRef ds:uri="http://purl.org/dc/dcmitype/"/>
    <ds:schemaRef ds:uri="http://schemas.openxmlformats.org/package/2006/metadata/core-properties"/>
    <ds:schemaRef ds:uri="e6647f6d-c919-4130-8358-b564a3be838c"/>
    <ds:schemaRef ds:uri="http://schemas.microsoft.com/office/2006/documentManagement/types"/>
    <ds:schemaRef ds:uri="http://schemas.microsoft.com/office/2006/metadata/properties"/>
    <ds:schemaRef ds:uri="http://schemas.microsoft.com/office/infopath/2007/PartnerControls"/>
    <ds:schemaRef ds:uri="http://purl.org/dc/terms/"/>
  </ds:schemaRefs>
</ds:datastoreItem>
</file>

<file path=customXml/itemProps2.xml><?xml version="1.0" encoding="utf-8"?>
<ds:datastoreItem xmlns:ds="http://schemas.openxmlformats.org/officeDocument/2006/customXml" ds:itemID="{827696AB-75C0-40A5-B49E-C9535EA7DC5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6a5190a-d979-4ce4-b538-e12fbe06967d"/>
    <ds:schemaRef ds:uri="e6647f6d-c919-4130-8358-b564a3be838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5BE23D8-D5DA-40DD-B96D-5F436C2A5C5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6057</TotalTime>
  <Words>1509</Words>
  <Application>Microsoft Office PowerPoint</Application>
  <PresentationFormat>Widescreen</PresentationFormat>
  <Paragraphs>204</Paragraphs>
  <Slides>14</Slides>
  <Notes>1</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14</vt:i4>
      </vt:variant>
    </vt:vector>
  </HeadingPairs>
  <TitlesOfParts>
    <vt:vector size="28" baseType="lpstr">
      <vt:lpstr>Arial</vt:lpstr>
      <vt:lpstr>Calibri</vt:lpstr>
      <vt:lpstr>Calibri Light</vt:lpstr>
      <vt:lpstr>Canva Sans</vt:lpstr>
      <vt:lpstr>Courier New</vt:lpstr>
      <vt:lpstr>Exo</vt:lpstr>
      <vt:lpstr>Helvetica Now Display 1</vt:lpstr>
      <vt:lpstr>Helvetica Now Display 2</vt:lpstr>
      <vt:lpstr>Helvetica Now Display 3</vt:lpstr>
      <vt:lpstr>Montserrat SemiBold</vt:lpstr>
      <vt:lpstr>Poppins Bold</vt:lpstr>
      <vt:lpstr>Roboto Condensed Light</vt:lpstr>
      <vt:lpstr>Office Theme</vt:lpstr>
      <vt:lpstr>1_Slide-Generic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Talent Development Process Flow &amp; Tools</dc:title>
  <dc:creator>Ruth Sparks</dc:creator>
  <cp:lastModifiedBy>Ruth Sparks</cp:lastModifiedBy>
  <cp:revision>73</cp:revision>
  <dcterms:created xsi:type="dcterms:W3CDTF">2025-05-06T18:10:35Z</dcterms:created>
  <dcterms:modified xsi:type="dcterms:W3CDTF">2026-03-18T18:07:39Z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0x0101002A354564B75C004C9E4AB6867E15E4BC</vt:lpwstr>
  </property>
  <property fmtid="{D5CDD505-2E9C-101B-9397-08002B2CF9AE}" pid="3" name="MediaServiceImageTags">
    <vt:lpwstr/>
  </property>
</Properties>
</file>